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66" r:id="rId5"/>
    <p:sldId id="267" r:id="rId6"/>
    <p:sldId id="268" r:id="rId7"/>
    <p:sldId id="270" r:id="rId8"/>
    <p:sldId id="298" r:id="rId9"/>
    <p:sldId id="269" r:id="rId10"/>
    <p:sldId id="299" r:id="rId11"/>
    <p:sldId id="300" r:id="rId12"/>
    <p:sldId id="301" r:id="rId13"/>
    <p:sldId id="271" r:id="rId14"/>
    <p:sldId id="303" r:id="rId15"/>
    <p:sldId id="272" r:id="rId16"/>
    <p:sldId id="273" r:id="rId17"/>
    <p:sldId id="274" r:id="rId18"/>
    <p:sldId id="275" r:id="rId19"/>
    <p:sldId id="277" r:id="rId20"/>
    <p:sldId id="276" r:id="rId21"/>
    <p:sldId id="278" r:id="rId22"/>
    <p:sldId id="279" r:id="rId23"/>
    <p:sldId id="280" r:id="rId24"/>
    <p:sldId id="281" r:id="rId25"/>
    <p:sldId id="282" r:id="rId26"/>
    <p:sldId id="288" r:id="rId27"/>
    <p:sldId id="310" r:id="rId28"/>
    <p:sldId id="283" r:id="rId29"/>
    <p:sldId id="285" r:id="rId30"/>
    <p:sldId id="284" r:id="rId31"/>
    <p:sldId id="306" r:id="rId32"/>
    <p:sldId id="307" r:id="rId33"/>
    <p:sldId id="308" r:id="rId34"/>
    <p:sldId id="304" r:id="rId35"/>
    <p:sldId id="309" r:id="rId36"/>
    <p:sldId id="305" r:id="rId37"/>
    <p:sldId id="292" r:id="rId38"/>
    <p:sldId id="293" r:id="rId39"/>
    <p:sldId id="295" r:id="rId40"/>
    <p:sldId id="263" r:id="rId41"/>
    <p:sldId id="262" r:id="rId42"/>
    <p:sldId id="261" r:id="rId43"/>
    <p:sldId id="265" r:id="rId44"/>
    <p:sldId id="260" r:id="rId45"/>
    <p:sldId id="296" r:id="rId46"/>
    <p:sldId id="264" r:id="rId47"/>
    <p:sldId id="297" r:id="rId48"/>
    <p:sldId id="287" r:id="rId49"/>
    <p:sldId id="289" r:id="rId5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F3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69098" autoAdjust="0"/>
  </p:normalViewPr>
  <p:slideViewPr>
    <p:cSldViewPr snapToGrid="0">
      <p:cViewPr varScale="1">
        <p:scale>
          <a:sx n="47" d="100"/>
          <a:sy n="47" d="100"/>
        </p:scale>
        <p:origin x="1340" y="36"/>
      </p:cViewPr>
      <p:guideLst/>
    </p:cSldViewPr>
  </p:slideViewPr>
  <p:notesTextViewPr>
    <p:cViewPr>
      <p:scale>
        <a:sx n="1" d="1"/>
        <a:sy n="1" d="1"/>
      </p:scale>
      <p:origin x="0" y="0"/>
    </p:cViewPr>
  </p:notesTextViewPr>
  <p:notesViewPr>
    <p:cSldViewPr snapToGrid="0">
      <p:cViewPr varScale="1">
        <p:scale>
          <a:sx n="51" d="100"/>
          <a:sy n="51" d="100"/>
        </p:scale>
        <p:origin x="184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5E0AD-9D30-4BD4-BC02-9507860841FF}" type="datetimeFigureOut">
              <a:rPr lang="da-DK" smtClean="0"/>
              <a:t>20-04-2017</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538FF-7D68-4F83-88A9-B323E14DB5A6}" type="slidenum">
              <a:rPr lang="da-DK" smtClean="0"/>
              <a:t>‹nr.›</a:t>
            </a:fld>
            <a:endParaRPr lang="da-DK"/>
          </a:p>
        </p:txBody>
      </p:sp>
    </p:spTree>
    <p:extLst>
      <p:ext uri="{BB962C8B-B14F-4D97-AF65-F5344CB8AC3E}">
        <p14:creationId xmlns:p14="http://schemas.microsoft.com/office/powerpoint/2010/main" val="5162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1" u="none" strike="noStrike" kern="1200" dirty="0">
                <a:solidFill>
                  <a:schemeClr val="tx1"/>
                </a:solidFill>
                <a:effectLst/>
                <a:latin typeface="+mn-lt"/>
                <a:ea typeface="+mn-ea"/>
                <a:cs typeface="+mn-cs"/>
              </a:rPr>
              <a:t>...Jeg tænker at denne bredere tilgang til vores unge ordblindes vanskelighed </a:t>
            </a:r>
            <a:r>
              <a:rPr lang="da-DK" sz="1200" b="1" i="1" u="none" strike="noStrike" kern="1200" dirty="0">
                <a:solidFill>
                  <a:schemeClr val="tx1"/>
                </a:solidFill>
                <a:effectLst/>
                <a:latin typeface="+mn-lt"/>
                <a:ea typeface="+mn-ea"/>
                <a:cs typeface="+mn-cs"/>
              </a:rPr>
              <a:t>flytter fokus</a:t>
            </a:r>
            <a:r>
              <a:rPr lang="da-DK" sz="1200" b="0" i="1" u="none" strike="noStrike" kern="1200" dirty="0">
                <a:solidFill>
                  <a:schemeClr val="tx1"/>
                </a:solidFill>
                <a:effectLst/>
                <a:latin typeface="+mn-lt"/>
                <a:ea typeface="+mn-ea"/>
                <a:cs typeface="+mn-cs"/>
              </a:rPr>
              <a:t> </a:t>
            </a:r>
          </a:p>
          <a:p>
            <a:pPr rtl="0"/>
            <a:r>
              <a:rPr lang="da-DK" sz="1200" b="0" i="1" u="none" strike="noStrike" kern="1200" dirty="0">
                <a:solidFill>
                  <a:schemeClr val="tx1"/>
                </a:solidFill>
                <a:effectLst/>
                <a:latin typeface="+mn-lt"/>
                <a:ea typeface="+mn-ea"/>
                <a:cs typeface="+mn-cs"/>
              </a:rPr>
              <a:t>tvinger os til at tænke undervisningen </a:t>
            </a:r>
            <a:r>
              <a:rPr lang="da-DK" sz="1200" b="1" i="1" u="none" strike="noStrike" kern="1200" dirty="0">
                <a:solidFill>
                  <a:schemeClr val="tx1"/>
                </a:solidFill>
                <a:effectLst/>
                <a:latin typeface="+mn-lt"/>
                <a:ea typeface="+mn-ea"/>
                <a:cs typeface="+mn-cs"/>
              </a:rPr>
              <a:t>alternativt</a:t>
            </a:r>
            <a:r>
              <a:rPr lang="da-DK" sz="1200" b="0" i="1" u="none" strike="noStrike" kern="1200" dirty="0">
                <a:solidFill>
                  <a:schemeClr val="tx1"/>
                </a:solidFill>
                <a:effectLst/>
                <a:latin typeface="+mn-lt"/>
                <a:ea typeface="+mn-ea"/>
                <a:cs typeface="+mn-cs"/>
              </a:rPr>
              <a:t>, </a:t>
            </a:r>
          </a:p>
          <a:p>
            <a:pPr rtl="0"/>
            <a:r>
              <a:rPr lang="da-DK" sz="1200" b="0" i="1" u="none" strike="noStrike" kern="1200" dirty="0">
                <a:solidFill>
                  <a:schemeClr val="tx1"/>
                </a:solidFill>
                <a:effectLst/>
                <a:latin typeface="+mn-lt"/>
                <a:ea typeface="+mn-ea"/>
                <a:cs typeface="+mn-cs"/>
              </a:rPr>
              <a:t>som et </a:t>
            </a:r>
            <a:r>
              <a:rPr lang="da-DK" sz="1200" b="1" i="1" u="none" strike="noStrike" kern="1200" dirty="0">
                <a:solidFill>
                  <a:schemeClr val="tx1"/>
                </a:solidFill>
                <a:effectLst/>
                <a:latin typeface="+mn-lt"/>
                <a:ea typeface="+mn-ea"/>
                <a:cs typeface="+mn-cs"/>
              </a:rPr>
              <a:t>motiverende projekt</a:t>
            </a:r>
            <a:r>
              <a:rPr lang="da-DK" sz="1200" b="0" i="1" u="none" strike="noStrike" kern="1200" dirty="0">
                <a:solidFill>
                  <a:schemeClr val="tx1"/>
                </a:solidFill>
                <a:effectLst/>
                <a:latin typeface="+mn-lt"/>
                <a:ea typeface="+mn-ea"/>
                <a:cs typeface="+mn-cs"/>
              </a:rPr>
              <a:t>, </a:t>
            </a:r>
          </a:p>
          <a:p>
            <a:endParaRPr lang="da-DK" sz="1200" b="0" i="0" u="none" strike="noStrike" kern="1200" dirty="0">
              <a:solidFill>
                <a:schemeClr val="tx1"/>
              </a:solidFill>
              <a:effectLst/>
              <a:latin typeface="+mn-lt"/>
              <a:ea typeface="+mn-ea"/>
              <a:cs typeface="+mn-cs"/>
            </a:endParaRPr>
          </a:p>
          <a:p>
            <a:r>
              <a:rPr lang="da-DK" sz="1200" b="0" i="0" u="none" strike="noStrike" kern="1200" dirty="0">
                <a:solidFill>
                  <a:schemeClr val="tx1"/>
                </a:solidFill>
                <a:effectLst/>
                <a:latin typeface="+mn-lt"/>
                <a:ea typeface="+mn-ea"/>
                <a:cs typeface="+mn-cs"/>
              </a:rPr>
              <a:t> Der er mange afledte vanskeligheder ved at være ordblind: dårligt selvværd og manglende tro på at kunne mestre en ny opgave. Deres omverdensforståelse, ordforråd, ordkendskab og dermed læseforståelse er ofte mindre end jævnaldrende, da de oftest ikke har haft de fornødne værktøjer til at læse en tekst. </a:t>
            </a:r>
          </a:p>
          <a:p>
            <a:pPr rtl="0"/>
            <a:endParaRPr lang="da-DK" b="0" dirty="0">
              <a:effectLst/>
            </a:endParaRPr>
          </a:p>
        </p:txBody>
      </p:sp>
      <p:sp>
        <p:nvSpPr>
          <p:cNvPr id="4" name="Pladsholder til slidenummer 3"/>
          <p:cNvSpPr>
            <a:spLocks noGrp="1"/>
          </p:cNvSpPr>
          <p:nvPr>
            <p:ph type="sldNum" sz="quarter" idx="10"/>
          </p:nvPr>
        </p:nvSpPr>
        <p:spPr/>
        <p:txBody>
          <a:bodyPr/>
          <a:lstStyle/>
          <a:p>
            <a:fld id="{C05538FF-7D68-4F83-88A9-B323E14DB5A6}" type="slidenum">
              <a:rPr lang="da-DK" smtClean="0"/>
              <a:t>4</a:t>
            </a:fld>
            <a:endParaRPr lang="da-DK"/>
          </a:p>
        </p:txBody>
      </p:sp>
    </p:spTree>
    <p:extLst>
      <p:ext uri="{BB962C8B-B14F-4D97-AF65-F5344CB8AC3E}">
        <p14:creationId xmlns:p14="http://schemas.microsoft.com/office/powerpoint/2010/main" val="415995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eleverne betyder det </a:t>
            </a:r>
            <a:r>
              <a:rPr lang="da-DK" dirty="0" err="1"/>
              <a:t>f.eks</a:t>
            </a:r>
            <a:r>
              <a:rPr lang="da-DK" dirty="0"/>
              <a:t> rigtig meget at de lige pludselig får adgang</a:t>
            </a:r>
            <a:r>
              <a:rPr lang="da-DK" baseline="0" dirty="0"/>
              <a:t> til det digitale fællesskab uden at deres mange stavefejl stigmatiserer dem.</a:t>
            </a:r>
          </a:p>
          <a:p>
            <a:r>
              <a:rPr lang="da-DK" baseline="0" dirty="0"/>
              <a:t>Mødre er glade fordi de modtager forståelige sms fra deres børn.</a:t>
            </a:r>
          </a:p>
          <a:p>
            <a:r>
              <a:rPr lang="da-DK" baseline="0" dirty="0"/>
              <a:t>Deres første facebookopdatering.</a:t>
            </a:r>
          </a:p>
          <a:p>
            <a:endParaRPr lang="da-DK" baseline="0" dirty="0"/>
          </a:p>
        </p:txBody>
      </p:sp>
      <p:sp>
        <p:nvSpPr>
          <p:cNvPr id="4" name="Pladsholder til slidenummer 3"/>
          <p:cNvSpPr>
            <a:spLocks noGrp="1"/>
          </p:cNvSpPr>
          <p:nvPr>
            <p:ph type="sldNum" sz="quarter" idx="10"/>
          </p:nvPr>
        </p:nvSpPr>
        <p:spPr/>
        <p:txBody>
          <a:bodyPr/>
          <a:lstStyle/>
          <a:p>
            <a:fld id="{C05538FF-7D68-4F83-88A9-B323E14DB5A6}" type="slidenum">
              <a:rPr lang="da-DK" smtClean="0"/>
              <a:t>15</a:t>
            </a:fld>
            <a:endParaRPr lang="da-DK"/>
          </a:p>
        </p:txBody>
      </p:sp>
    </p:spTree>
    <p:extLst>
      <p:ext uri="{BB962C8B-B14F-4D97-AF65-F5344CB8AC3E}">
        <p14:creationId xmlns:p14="http://schemas.microsoft.com/office/powerpoint/2010/main" val="316432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17</a:t>
            </a:fld>
            <a:endParaRPr lang="da-DK"/>
          </a:p>
        </p:txBody>
      </p:sp>
    </p:spTree>
    <p:extLst>
      <p:ext uri="{BB962C8B-B14F-4D97-AF65-F5344CB8AC3E}">
        <p14:creationId xmlns:p14="http://schemas.microsoft.com/office/powerpoint/2010/main" val="98049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Skyen!!!!!</a:t>
            </a:r>
          </a:p>
          <a:p>
            <a:endParaRPr lang="da-DK" dirty="0"/>
          </a:p>
          <a:p>
            <a:r>
              <a:rPr lang="da-DK" dirty="0"/>
              <a:t>Delte</a:t>
            </a:r>
            <a:r>
              <a:rPr lang="da-DK" baseline="0" dirty="0"/>
              <a:t> mappe-strukturer og delte dokumenter er genialt til undervisning af ordblinde – og i øvrigt til undervisning generelt.</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18</a:t>
            </a:fld>
            <a:endParaRPr lang="da-DK"/>
          </a:p>
        </p:txBody>
      </p:sp>
    </p:spTree>
    <p:extLst>
      <p:ext uri="{BB962C8B-B14F-4D97-AF65-F5344CB8AC3E}">
        <p14:creationId xmlns:p14="http://schemas.microsoft.com/office/powerpoint/2010/main" val="377101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Delt mappestruktur</a:t>
            </a:r>
          </a:p>
          <a:p>
            <a:r>
              <a:rPr lang="da-DK" dirty="0"/>
              <a:t>Redigere indstillingerne for deling</a:t>
            </a:r>
          </a:p>
          <a:p>
            <a:r>
              <a:rPr lang="da-DK" dirty="0"/>
              <a:t>Alle har adgang til tekster, opgave, </a:t>
            </a:r>
            <a:r>
              <a:rPr lang="da-DK" dirty="0" err="1"/>
              <a:t>ppt</a:t>
            </a:r>
            <a:r>
              <a:rPr lang="da-DK" dirty="0"/>
              <a:t>, noter mm.</a:t>
            </a:r>
          </a:p>
          <a:p>
            <a:r>
              <a:rPr lang="da-DK" dirty="0"/>
              <a:t>Særlige indstillinger i</a:t>
            </a:r>
            <a:r>
              <a:rPr lang="da-DK" baseline="0" dirty="0"/>
              <a:t> elevmappen - her har jeg redigeret indstillingen, så det kun er mig og den elev der har mappen som kan se den. </a:t>
            </a:r>
          </a:p>
          <a:p>
            <a:r>
              <a:rPr lang="da-DK" baseline="0" dirty="0"/>
              <a:t>Alt hvad der oprettes i mappen deles kun med de personer der har adgang til mappen. Jeg kan se alt i Victors mappe.</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19</a:t>
            </a:fld>
            <a:endParaRPr lang="da-DK"/>
          </a:p>
        </p:txBody>
      </p:sp>
    </p:spTree>
    <p:extLst>
      <p:ext uri="{BB962C8B-B14F-4D97-AF65-F5344CB8AC3E}">
        <p14:creationId xmlns:p14="http://schemas.microsoft.com/office/powerpoint/2010/main" val="112818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20</a:t>
            </a:fld>
            <a:endParaRPr lang="da-DK"/>
          </a:p>
        </p:txBody>
      </p:sp>
    </p:spTree>
    <p:extLst>
      <p:ext uri="{BB962C8B-B14F-4D97-AF65-F5344CB8AC3E}">
        <p14:creationId xmlns:p14="http://schemas.microsoft.com/office/powerpoint/2010/main" val="191511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a:t>
            </a:r>
            <a:r>
              <a:rPr lang="da-DK" baseline="0" dirty="0"/>
              <a:t> et eksempel på en skriveramme til pressefoto og hvordan det er meningen eleverne kan arbejde i den. Den er lagt ind i hver enkelt elevs personlige elevmappe, og da den er oprettet som et doc kan de enten skrive eller diktere direkte i den. </a:t>
            </a:r>
          </a:p>
          <a:p>
            <a:r>
              <a:rPr lang="da-DK" baseline="0" dirty="0"/>
              <a:t>Et redskab mod skriveblokering (modstanden mod det store blanke ark)</a:t>
            </a:r>
          </a:p>
          <a:p>
            <a:r>
              <a:rPr lang="da-DK" baseline="0" dirty="0"/>
              <a:t>Et værktøj til struktur og overskuelighed.</a:t>
            </a:r>
          </a:p>
          <a:p>
            <a:r>
              <a:rPr lang="da-DK" baseline="0" dirty="0"/>
              <a:t>En hjælp til at huske begreber og hvordan de hører sammen</a:t>
            </a:r>
          </a:p>
          <a:p>
            <a:r>
              <a:rPr lang="da-DK" baseline="0" dirty="0"/>
              <a:t>Kan bruges af både ordblinde og ikke ordblinde. Den her har jeg selv lavet med udgangspunkt i analysecirklen på </a:t>
            </a:r>
            <a:r>
              <a:rPr lang="da-DK" baseline="0" dirty="0" err="1"/>
              <a:t>dansk.gyldendal</a:t>
            </a:r>
            <a:r>
              <a:rPr lang="da-DK" baseline="0" dirty="0"/>
              <a:t>.</a:t>
            </a:r>
          </a:p>
          <a:p>
            <a:r>
              <a:rPr lang="da-DK" baseline="0" dirty="0"/>
              <a:t>Margit Gade – tilgængelig med næste cd-ord udgave og er allerede i </a:t>
            </a:r>
            <a:r>
              <a:rPr lang="da-DK" baseline="0" dirty="0" err="1"/>
              <a:t>IntoWords</a:t>
            </a:r>
            <a:endParaRPr lang="da-DK" baseline="0" dirty="0"/>
          </a:p>
          <a:p>
            <a:r>
              <a:rPr lang="da-DK" baseline="0" dirty="0"/>
              <a:t>Laver dem både som generelle analyseark og som arbejdsark til konkrete tekster.</a:t>
            </a:r>
          </a:p>
          <a:p>
            <a:r>
              <a:rPr lang="da-DK" baseline="0" dirty="0"/>
              <a:t>Egentlig bare en anden måde at stille opgaverne op på, for at invitere de ordblinde med ind i tekstfællesskabet.</a:t>
            </a:r>
          </a:p>
        </p:txBody>
      </p:sp>
      <p:sp>
        <p:nvSpPr>
          <p:cNvPr id="4" name="Pladsholder til slidenummer 3"/>
          <p:cNvSpPr>
            <a:spLocks noGrp="1"/>
          </p:cNvSpPr>
          <p:nvPr>
            <p:ph type="sldNum" sz="quarter" idx="10"/>
          </p:nvPr>
        </p:nvSpPr>
        <p:spPr/>
        <p:txBody>
          <a:bodyPr/>
          <a:lstStyle/>
          <a:p>
            <a:fld id="{C05538FF-7D68-4F83-88A9-B323E14DB5A6}" type="slidenum">
              <a:rPr lang="da-DK" smtClean="0"/>
              <a:t>21</a:t>
            </a:fld>
            <a:endParaRPr lang="da-DK"/>
          </a:p>
        </p:txBody>
      </p:sp>
    </p:spTree>
    <p:extLst>
      <p:ext uri="{BB962C8B-B14F-4D97-AF65-F5344CB8AC3E}">
        <p14:creationId xmlns:p14="http://schemas.microsoft.com/office/powerpoint/2010/main" val="26741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Noget de fleste ordblinde har et meget anstreng forhold til.</a:t>
            </a:r>
          </a:p>
          <a:p>
            <a:r>
              <a:rPr lang="da-DK" dirty="0"/>
              <a:t>Lille genrekendskab</a:t>
            </a:r>
          </a:p>
          <a:p>
            <a:r>
              <a:rPr lang="da-DK" dirty="0"/>
              <a:t>Har</a:t>
            </a:r>
            <a:r>
              <a:rPr lang="da-DK" baseline="0" dirty="0"/>
              <a:t> undgået skrive-situationer</a:t>
            </a:r>
          </a:p>
          <a:p>
            <a:r>
              <a:rPr lang="da-DK" baseline="0" dirty="0"/>
              <a:t>Manglende erfaring med at skrive tekster.</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23</a:t>
            </a:fld>
            <a:endParaRPr lang="da-DK"/>
          </a:p>
        </p:txBody>
      </p:sp>
    </p:spTree>
    <p:extLst>
      <p:ext uri="{BB962C8B-B14F-4D97-AF65-F5344CB8AC3E}">
        <p14:creationId xmlns:p14="http://schemas.microsoft.com/office/powerpoint/2010/main" val="341257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Eleven går ind i sin egen elevmappe</a:t>
            </a:r>
            <a:r>
              <a:rPr lang="da-DK" baseline="0" dirty="0"/>
              <a:t> i dansk. Her opretter de et nyt docs. Fordi det er oprettet i en delt mappe kan jeg se deres dokument. Eleven kan enten gøre det fra sin pc eller gennem mobil/tablet – de skal bare have de apps der hører til google drev (drev, docs, slides, </a:t>
            </a:r>
            <a:r>
              <a:rPr lang="da-DK" baseline="0" dirty="0" err="1"/>
              <a:t>sheets</a:t>
            </a:r>
            <a:r>
              <a:rPr lang="da-DK" baseline="0" dirty="0"/>
              <a:t>).</a:t>
            </a:r>
          </a:p>
          <a:p>
            <a:r>
              <a:rPr lang="da-DK" baseline="0" dirty="0"/>
              <a:t>De kan nu skrive eller diktere eller begge dele. De kan være i dokumentet fra mobil og pc på samme tid. Skrive og lave enkeltordsdiktering. Eller kun skrive eller diktere. </a:t>
            </a:r>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24</a:t>
            </a:fld>
            <a:endParaRPr lang="da-DK"/>
          </a:p>
        </p:txBody>
      </p:sp>
    </p:spTree>
    <p:extLst>
      <p:ext uri="{BB962C8B-B14F-4D97-AF65-F5344CB8AC3E}">
        <p14:creationId xmlns:p14="http://schemas.microsoft.com/office/powerpoint/2010/main" val="312355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de</a:t>
            </a:r>
            <a:r>
              <a:rPr lang="da-DK" baseline="0" dirty="0"/>
              <a:t> delte mapper er der mulighed for at have elevens dokument åbent på skærmen mens de </a:t>
            </a:r>
            <a:r>
              <a:rPr lang="da-DK" baseline="0" dirty="0" err="1"/>
              <a:t>f.eks</a:t>
            </a:r>
            <a:r>
              <a:rPr lang="da-DK" baseline="0" dirty="0"/>
              <a:t> sidder et andet sted og arbejder. </a:t>
            </a:r>
          </a:p>
          <a:p>
            <a:r>
              <a:rPr lang="da-DK" baseline="0" dirty="0"/>
              <a:t>Ikke kun overvågning – også mulighed for procesorienteret skrivning med chat-funktionen. Overskue flere elevers tekster på en gang. Hurtigere at fange når nogen går i stå.</a:t>
            </a:r>
          </a:p>
          <a:p>
            <a:endParaRPr lang="da-DK" baseline="0" dirty="0"/>
          </a:p>
          <a:p>
            <a:r>
              <a:rPr lang="da-DK" baseline="0" dirty="0"/>
              <a:t>Ulempe – de føler sig overvåget.</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25</a:t>
            </a:fld>
            <a:endParaRPr lang="da-DK"/>
          </a:p>
        </p:txBody>
      </p:sp>
    </p:spTree>
    <p:extLst>
      <p:ext uri="{BB962C8B-B14F-4D97-AF65-F5344CB8AC3E}">
        <p14:creationId xmlns:p14="http://schemas.microsoft.com/office/powerpoint/2010/main" val="3363132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Tydelig diktering</a:t>
            </a:r>
          </a:p>
        </p:txBody>
      </p:sp>
      <p:sp>
        <p:nvSpPr>
          <p:cNvPr id="4" name="Pladsholder til slidenummer 3"/>
          <p:cNvSpPr>
            <a:spLocks noGrp="1"/>
          </p:cNvSpPr>
          <p:nvPr>
            <p:ph type="sldNum" sz="quarter" idx="10"/>
          </p:nvPr>
        </p:nvSpPr>
        <p:spPr/>
        <p:txBody>
          <a:bodyPr/>
          <a:lstStyle/>
          <a:p>
            <a:fld id="{C05538FF-7D68-4F83-88A9-B323E14DB5A6}" type="slidenum">
              <a:rPr lang="da-DK" smtClean="0"/>
              <a:t>28</a:t>
            </a:fld>
            <a:endParaRPr lang="da-DK"/>
          </a:p>
        </p:txBody>
      </p:sp>
    </p:spTree>
    <p:extLst>
      <p:ext uri="{BB962C8B-B14F-4D97-AF65-F5344CB8AC3E}">
        <p14:creationId xmlns:p14="http://schemas.microsoft.com/office/powerpoint/2010/main" val="356935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1" u="none" strike="noStrike" kern="1200" dirty="0">
                <a:solidFill>
                  <a:schemeClr val="tx1"/>
                </a:solidFill>
                <a:effectLst/>
                <a:latin typeface="+mn-lt"/>
                <a:ea typeface="+mn-ea"/>
                <a:cs typeface="+mn-cs"/>
              </a:rPr>
              <a:t>Vi arbejder med de unge ordblindes </a:t>
            </a:r>
            <a:r>
              <a:rPr lang="da-DK" sz="1200" b="1" i="1" u="none" strike="noStrike" kern="1200" dirty="0">
                <a:solidFill>
                  <a:schemeClr val="tx1"/>
                </a:solidFill>
                <a:effectLst/>
                <a:latin typeface="+mn-lt"/>
                <a:ea typeface="+mn-ea"/>
                <a:cs typeface="+mn-cs"/>
              </a:rPr>
              <a:t>selvopfattelse, erkendelse af vanskelighed </a:t>
            </a:r>
            <a:r>
              <a:rPr lang="da-DK" sz="1200" b="0" i="1" u="none" strike="noStrike" kern="1200" dirty="0">
                <a:solidFill>
                  <a:schemeClr val="tx1"/>
                </a:solidFill>
                <a:effectLst/>
                <a:latin typeface="+mn-lt"/>
                <a:ea typeface="+mn-ea"/>
                <a:cs typeface="+mn-cs"/>
              </a:rPr>
              <a:t>og </a:t>
            </a:r>
            <a:r>
              <a:rPr lang="da-DK" sz="1200" b="1" i="1" u="none" strike="noStrike" kern="1200" dirty="0">
                <a:solidFill>
                  <a:schemeClr val="tx1"/>
                </a:solidFill>
                <a:effectLst/>
                <a:latin typeface="+mn-lt"/>
                <a:ea typeface="+mn-ea"/>
                <a:cs typeface="+mn-cs"/>
              </a:rPr>
              <a:t>accept af </a:t>
            </a:r>
            <a:r>
              <a:rPr lang="da-DK" sz="1200" b="1" i="1" u="sng" kern="1200" dirty="0">
                <a:solidFill>
                  <a:schemeClr val="tx1"/>
                </a:solidFill>
                <a:effectLst/>
                <a:latin typeface="+mn-lt"/>
                <a:ea typeface="+mn-ea"/>
                <a:cs typeface="+mn-cs"/>
              </a:rPr>
              <a:t>kompenserende værktøjer</a:t>
            </a:r>
            <a:r>
              <a:rPr lang="da-DK" sz="1200" b="1" i="1" u="none" strike="noStrike" kern="1200" dirty="0">
                <a:solidFill>
                  <a:schemeClr val="tx1"/>
                </a:solidFill>
                <a:effectLst/>
                <a:latin typeface="+mn-lt"/>
                <a:ea typeface="+mn-ea"/>
                <a:cs typeface="+mn-cs"/>
              </a:rPr>
              <a:t> </a:t>
            </a:r>
            <a:r>
              <a:rPr lang="da-DK" sz="1200" b="0" i="1" u="none" strike="noStrike" kern="1200" dirty="0">
                <a:solidFill>
                  <a:schemeClr val="tx1"/>
                </a:solidFill>
                <a:effectLst/>
                <a:latin typeface="+mn-lt"/>
                <a:ea typeface="+mn-ea"/>
                <a:cs typeface="+mn-cs"/>
              </a:rPr>
              <a:t>som en del af deres dagligdag.</a:t>
            </a:r>
            <a:endParaRPr lang="da-DK"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På Farsø Efterskole læser eleverne oftest med ørerne, hvori de bruger CD-ORD eller et andet oplæsningsprogram, til at afkode, mens de forstår. To vigtige elementer her er at eleven på FE er normal - ligesom alle andre, fordi alle andre også bruger it. Her vil en konventionelt læsende elev være den “unormale”. Et andet vigtigt element er troen på eleverne. Det er grundpillen i skolens pædagogik at vi tror på eleverne - selv når de ikke tror på sig selv. Et bevidst redskab i arbejdet på at give dem </a:t>
            </a:r>
            <a:r>
              <a:rPr lang="da-DK" sz="1200" b="0" i="0" u="none" strike="noStrike" kern="1200" dirty="0" err="1">
                <a:solidFill>
                  <a:schemeClr val="tx1"/>
                </a:solidFill>
                <a:effectLst/>
                <a:latin typeface="+mn-lt"/>
                <a:ea typeface="+mn-ea"/>
                <a:cs typeface="+mn-cs"/>
              </a:rPr>
              <a:t>self-eficacy</a:t>
            </a:r>
            <a:r>
              <a:rPr lang="da-DK" sz="1200" b="0" i="0" u="none" strike="noStrike" kern="1200" dirty="0">
                <a:solidFill>
                  <a:schemeClr val="tx1"/>
                </a:solidFill>
                <a:effectLst/>
                <a:latin typeface="+mn-lt"/>
                <a:ea typeface="+mn-ea"/>
                <a:cs typeface="+mn-cs"/>
              </a:rPr>
              <a:t> - bryde deres tillærte hjælpeløshed.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Tillæg i år er at arbejde med </a:t>
            </a:r>
            <a:r>
              <a:rPr lang="da-DK" sz="1200" b="0" i="0" u="none" strike="noStrike" kern="1200" dirty="0" err="1">
                <a:solidFill>
                  <a:schemeClr val="tx1"/>
                </a:solidFill>
                <a:effectLst/>
                <a:latin typeface="+mn-lt"/>
                <a:ea typeface="+mn-ea"/>
                <a:cs typeface="+mn-cs"/>
              </a:rPr>
              <a:t>Karakterstyrker</a:t>
            </a:r>
            <a:r>
              <a:rPr lang="da-DK" sz="1200" b="0" i="0" u="none" strike="noStrike" kern="1200" dirty="0">
                <a:solidFill>
                  <a:schemeClr val="tx1"/>
                </a:solidFill>
                <a:effectLst/>
                <a:latin typeface="+mn-lt"/>
                <a:ea typeface="+mn-ea"/>
                <a:cs typeface="+mn-cs"/>
              </a:rPr>
              <a:t>, men også at vi møder dem andre steder end i undervisningen – der hvor deres interesser er og kan lyse på deres positive egenskaber der. Succesoplevelser. Bekræftelse på at man er god nok. Det jeg er god til har også værdi. Der er andre ligesom mig. Jeg er ikke alene.</a:t>
            </a:r>
            <a:endParaRPr lang="da-DK" dirty="0"/>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5</a:t>
            </a:fld>
            <a:endParaRPr lang="da-DK"/>
          </a:p>
        </p:txBody>
      </p:sp>
    </p:spTree>
    <p:extLst>
      <p:ext uri="{BB962C8B-B14F-4D97-AF65-F5344CB8AC3E}">
        <p14:creationId xmlns:p14="http://schemas.microsoft.com/office/powerpoint/2010/main" val="350997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Usammenhængende</a:t>
            </a:r>
          </a:p>
          <a:p>
            <a:r>
              <a:rPr lang="da-DK" dirty="0"/>
              <a:t>Kunstpauser og </a:t>
            </a:r>
            <a:r>
              <a:rPr lang="da-DK" dirty="0" err="1"/>
              <a:t>øhhhhh</a:t>
            </a:r>
            <a:endParaRPr lang="da-DK" dirty="0"/>
          </a:p>
          <a:p>
            <a:r>
              <a:rPr lang="da-DK" dirty="0"/>
              <a:t>Have bestemt sig på forhånd hvad der skal siges</a:t>
            </a:r>
          </a:p>
        </p:txBody>
      </p:sp>
      <p:sp>
        <p:nvSpPr>
          <p:cNvPr id="4" name="Pladsholder til slidenummer 3"/>
          <p:cNvSpPr>
            <a:spLocks noGrp="1"/>
          </p:cNvSpPr>
          <p:nvPr>
            <p:ph type="sldNum" sz="quarter" idx="10"/>
          </p:nvPr>
        </p:nvSpPr>
        <p:spPr/>
        <p:txBody>
          <a:bodyPr/>
          <a:lstStyle/>
          <a:p>
            <a:fld id="{C05538FF-7D68-4F83-88A9-B323E14DB5A6}" type="slidenum">
              <a:rPr lang="da-DK" smtClean="0"/>
              <a:t>29</a:t>
            </a:fld>
            <a:endParaRPr lang="da-DK"/>
          </a:p>
        </p:txBody>
      </p:sp>
    </p:spTree>
    <p:extLst>
      <p:ext uri="{BB962C8B-B14F-4D97-AF65-F5344CB8AC3E}">
        <p14:creationId xmlns:p14="http://schemas.microsoft.com/office/powerpoint/2010/main" val="21637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tale skriftsprog??? Det kræver en del øvelse. Kræver at de kan kende forskel på talesprog og skriftsprog. </a:t>
            </a:r>
          </a:p>
          <a:p>
            <a:r>
              <a:rPr lang="da-DK" dirty="0"/>
              <a:t>Udgangspunktet er måske ingenting – så er den</a:t>
            </a:r>
            <a:r>
              <a:rPr lang="da-DK" baseline="0" dirty="0"/>
              <a:t> her løsning trods alt bedre. </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30</a:t>
            </a:fld>
            <a:endParaRPr lang="da-DK"/>
          </a:p>
        </p:txBody>
      </p:sp>
    </p:spTree>
    <p:extLst>
      <p:ext uri="{BB962C8B-B14F-4D97-AF65-F5344CB8AC3E}">
        <p14:creationId xmlns:p14="http://schemas.microsoft.com/office/powerpoint/2010/main" val="777900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tidligt skal man begynde at undervise elever i tale-til-tekst og CD-ord?</a:t>
            </a:r>
          </a:p>
          <a:p>
            <a:r>
              <a:rPr lang="da-DK" dirty="0"/>
              <a:t>Hvordan skal det vægtes i forhold til elevernes træning i at læse og skrive konventionelt?</a:t>
            </a:r>
          </a:p>
          <a:p>
            <a:r>
              <a:rPr lang="da-DK" dirty="0"/>
              <a:t>Hvad får eleverne størst udbytte af? At blive konventionelle læsere og skrivere eller at blive superbrugere af LST?</a:t>
            </a:r>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36</a:t>
            </a:fld>
            <a:endParaRPr lang="da-DK"/>
          </a:p>
        </p:txBody>
      </p:sp>
    </p:spTree>
    <p:extLst>
      <p:ext uri="{BB962C8B-B14F-4D97-AF65-F5344CB8AC3E}">
        <p14:creationId xmlns:p14="http://schemas.microsoft.com/office/powerpoint/2010/main" val="360066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alle grader af ordblindhed:</a:t>
            </a:r>
          </a:p>
          <a:p>
            <a:r>
              <a:rPr lang="da-DK" dirty="0"/>
              <a:t>Lige fra dem der kun er svagt ramt, men er ambitiøse og bruger opholdet som et springbræt for at blive klar til ungdomsuddannelserne</a:t>
            </a:r>
          </a:p>
          <a:p>
            <a:r>
              <a:rPr lang="da-DK" dirty="0"/>
              <a:t>Til dem der er svært ordblinde, hvor nogle også har andre faglige vanskeligheder – både matematik og sprogfag. De drømmer som regel om en læreplads eller </a:t>
            </a:r>
            <a:r>
              <a:rPr lang="da-DK" dirty="0" err="1"/>
              <a:t>sosu</a:t>
            </a:r>
            <a:r>
              <a:rPr lang="da-DK" dirty="0"/>
              <a:t>.</a:t>
            </a:r>
          </a:p>
          <a:p>
            <a:r>
              <a:rPr lang="da-DK" dirty="0"/>
              <a:t>Med den her definition ser vi udelukkende hvor handicappede de er i forhold til ordblindheden </a:t>
            </a:r>
            <a:r>
              <a:rPr lang="da-DK" dirty="0" err="1"/>
              <a:t>fj</a:t>
            </a:r>
            <a:r>
              <a:rPr lang="da-DK" dirty="0"/>
              <a:t>. Definitionen af en læsevanskelighed:</a:t>
            </a:r>
          </a:p>
        </p:txBody>
      </p:sp>
      <p:sp>
        <p:nvSpPr>
          <p:cNvPr id="4" name="Pladsholder til slidenummer 3"/>
          <p:cNvSpPr>
            <a:spLocks noGrp="1"/>
          </p:cNvSpPr>
          <p:nvPr>
            <p:ph type="sldNum" sz="quarter" idx="10"/>
          </p:nvPr>
        </p:nvSpPr>
        <p:spPr/>
        <p:txBody>
          <a:bodyPr/>
          <a:lstStyle/>
          <a:p>
            <a:fld id="{C05538FF-7D68-4F83-88A9-B323E14DB5A6}" type="slidenum">
              <a:rPr lang="da-DK" smtClean="0"/>
              <a:t>39</a:t>
            </a:fld>
            <a:endParaRPr lang="da-DK"/>
          </a:p>
        </p:txBody>
      </p:sp>
    </p:spTree>
    <p:extLst>
      <p:ext uri="{BB962C8B-B14F-4D97-AF65-F5344CB8AC3E}">
        <p14:creationId xmlns:p14="http://schemas.microsoft.com/office/powerpoint/2010/main" val="4020295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u="none" strike="noStrike" kern="1200" dirty="0">
                <a:solidFill>
                  <a:schemeClr val="tx1"/>
                </a:solidFill>
                <a:effectLst/>
                <a:latin typeface="+mn-lt"/>
                <a:ea typeface="+mn-ea"/>
                <a:cs typeface="+mn-cs"/>
              </a:rPr>
              <a:t>Kan LST være medvirkende til at modvirke det scenarie?</a:t>
            </a:r>
          </a:p>
          <a:p>
            <a:pPr rtl="0"/>
            <a:endParaRPr lang="da-DK" sz="1200" b="0" i="0" u="none" strike="noStrike" kern="1200" dirty="0">
              <a:solidFill>
                <a:schemeClr val="tx1"/>
              </a:solidFill>
              <a:effectLst/>
              <a:latin typeface="+mn-lt"/>
              <a:ea typeface="+mn-ea"/>
              <a:cs typeface="+mn-cs"/>
            </a:endParaRPr>
          </a:p>
          <a:p>
            <a:pPr rtl="0"/>
            <a:r>
              <a:rPr lang="da-DK" sz="1200" b="0" i="0" u="none" strike="noStrike" kern="1200" dirty="0">
                <a:solidFill>
                  <a:schemeClr val="tx1"/>
                </a:solidFill>
                <a:effectLst/>
                <a:latin typeface="+mn-lt"/>
                <a:ea typeface="+mn-ea"/>
                <a:cs typeface="+mn-cs"/>
              </a:rPr>
              <a:t>...De føler sig anderledes, dumme og uden for. </a:t>
            </a:r>
            <a:endParaRPr lang="da-DK" b="0" dirty="0">
              <a:effectLst/>
            </a:endParaRPr>
          </a:p>
          <a:p>
            <a:r>
              <a:rPr lang="da-DK" sz="1200" b="0" i="0" u="none" strike="noStrike" kern="1200" dirty="0">
                <a:solidFill>
                  <a:schemeClr val="tx1"/>
                </a:solidFill>
                <a:effectLst/>
                <a:latin typeface="+mn-lt"/>
                <a:ea typeface="+mn-ea"/>
                <a:cs typeface="+mn-cs"/>
              </a:rPr>
              <a:t>Når disse følelser bliver gennemgående for ens liv og ikke kun befinder sig i klasselokalet, får de stor betydning for selvværd og en generel tro på at ”kunne noget”.</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40</a:t>
            </a:fld>
            <a:endParaRPr lang="da-DK"/>
          </a:p>
        </p:txBody>
      </p:sp>
    </p:spTree>
    <p:extLst>
      <p:ext uri="{BB962C8B-B14F-4D97-AF65-F5344CB8AC3E}">
        <p14:creationId xmlns:p14="http://schemas.microsoft.com/office/powerpoint/2010/main" val="93096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Mennesker med lave mestringsforventninger ser i flere undersøgelser ud til at tilskrive manglende resultater deres manglende evner.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Modsat folk med høje mestringsforventninger der forbinder succes med indsatsen og ikke med evnerne.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effectLst/>
                <a:latin typeface="+mn-lt"/>
                <a:ea typeface="+mn-ea"/>
                <a:cs typeface="+mn-cs"/>
              </a:rPr>
              <a:t>Det betyder at mange ordblinde </a:t>
            </a:r>
            <a:r>
              <a:rPr lang="da-DK" sz="1200" b="0" i="0" u="none" strike="noStrike" kern="1200" baseline="0" dirty="0" err="1">
                <a:solidFill>
                  <a:schemeClr val="tx1"/>
                </a:solidFill>
                <a:effectLst/>
                <a:latin typeface="+mn-lt"/>
                <a:ea typeface="+mn-ea"/>
                <a:cs typeface="+mn-cs"/>
              </a:rPr>
              <a:t>kva</a:t>
            </a:r>
            <a:r>
              <a:rPr lang="da-DK" sz="1200" b="0" i="0" u="none" strike="noStrike" kern="1200" baseline="0" dirty="0">
                <a:solidFill>
                  <a:schemeClr val="tx1"/>
                </a:solidFill>
                <a:effectLst/>
                <a:latin typeface="+mn-lt"/>
                <a:ea typeface="+mn-ea"/>
                <a:cs typeface="+mn-cs"/>
              </a:rPr>
              <a:t> deres negative mestringsoplevelser har lave mestringsforventninger – og at de forbinder deres manglende mestring med manglende evner.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effectLst/>
                <a:latin typeface="+mn-lt"/>
                <a:ea typeface="+mn-ea"/>
                <a:cs typeface="+mn-cs"/>
              </a:rPr>
              <a:t>En tendens til at tage det til sig. </a:t>
            </a:r>
            <a:r>
              <a:rPr lang="da-DK" sz="1200" b="0" i="0" u="none" strike="noStrike" kern="1200" dirty="0">
                <a:solidFill>
                  <a:schemeClr val="tx1"/>
                </a:solidFill>
                <a:effectLst/>
                <a:latin typeface="+mn-lt"/>
                <a:ea typeface="+mn-ea"/>
                <a:cs typeface="+mn-cs"/>
              </a:rPr>
              <a:t>Fiasko tilskrives elevens egen mangelfuldhed – det er også bare</a:t>
            </a:r>
            <a:r>
              <a:rPr lang="da-DK" sz="1200" b="0" i="0" u="none" strike="noStrike" kern="1200" baseline="0" dirty="0">
                <a:solidFill>
                  <a:schemeClr val="tx1"/>
                </a:solidFill>
                <a:effectLst/>
                <a:latin typeface="+mn-lt"/>
                <a:ea typeface="+mn-ea"/>
                <a:cs typeface="+mn-cs"/>
              </a:rPr>
              <a:t> fordi jeg er dum, jeg er ikke så klog som de andre, jeg er ikke god nok…….</a:t>
            </a:r>
            <a:endParaRPr lang="da-DK" sz="1200" b="0" i="0" u="none" strike="noStrike"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41</a:t>
            </a:fld>
            <a:endParaRPr lang="da-DK"/>
          </a:p>
        </p:txBody>
      </p:sp>
    </p:spTree>
    <p:extLst>
      <p:ext uri="{BB962C8B-B14F-4D97-AF65-F5344CB8AC3E}">
        <p14:creationId xmlns:p14="http://schemas.microsoft.com/office/powerpoint/2010/main" val="162977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dirty="0">
                <a:solidFill>
                  <a:schemeClr val="tx1"/>
                </a:solidFill>
                <a:effectLst/>
                <a:latin typeface="+mn-lt"/>
                <a:ea typeface="+mn-ea"/>
                <a:cs typeface="+mn-cs"/>
              </a:rPr>
              <a:t>Ting der lykkes tilskrives tværtimod held.</a:t>
            </a:r>
          </a:p>
          <a:p>
            <a:r>
              <a:rPr lang="da-DK" sz="1200" b="0" i="0" u="none" strike="noStrike" kern="1200" dirty="0">
                <a:solidFill>
                  <a:schemeClr val="tx1"/>
                </a:solidFill>
                <a:effectLst/>
                <a:latin typeface="+mn-lt"/>
                <a:ea typeface="+mn-ea"/>
                <a:cs typeface="+mn-cs"/>
              </a:rPr>
              <a:t>Får stor betydning for deres selvbillede. </a:t>
            </a:r>
            <a:r>
              <a:rPr lang="da-DK" sz="1200" b="0" i="0" u="none" strike="noStrike" kern="1200" baseline="0" dirty="0">
                <a:solidFill>
                  <a:schemeClr val="tx1"/>
                </a:solidFill>
                <a:effectLst/>
                <a:latin typeface="+mn-lt"/>
                <a:ea typeface="+mn-ea"/>
                <a:cs typeface="+mn-cs"/>
              </a:rPr>
              <a:t>De at tilskrive deres eventuelle su</a:t>
            </a:r>
            <a:r>
              <a:rPr lang="da-DK" sz="1200" b="0" i="0" u="none" strike="noStrike" kern="1200" dirty="0">
                <a:solidFill>
                  <a:schemeClr val="tx1"/>
                </a:solidFill>
                <a:effectLst/>
                <a:latin typeface="+mn-lt"/>
                <a:ea typeface="+mn-ea"/>
                <a:cs typeface="+mn-cs"/>
              </a:rPr>
              <a:t>cces held. Også selvom det faktisk er deres egen fortjeneste at de har klaret sig godt</a:t>
            </a:r>
            <a:r>
              <a:rPr lang="da-DK" sz="1200" b="0" i="0" u="none" strike="noStrike" kern="1200" baseline="0" dirty="0">
                <a:solidFill>
                  <a:schemeClr val="tx1"/>
                </a:solidFill>
                <a:effectLst/>
                <a:latin typeface="+mn-lt"/>
                <a:ea typeface="+mn-ea"/>
                <a:cs typeface="+mn-cs"/>
              </a:rPr>
              <a:t> – deres eget udsagn vil være ”hvor var jeg bare heldig”. De tager ikke æren hvis de har klaret sig godt – det tilskrives held.</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42</a:t>
            </a:fld>
            <a:endParaRPr lang="da-DK"/>
          </a:p>
        </p:txBody>
      </p:sp>
    </p:spTree>
    <p:extLst>
      <p:ext uri="{BB962C8B-B14F-4D97-AF65-F5344CB8AC3E}">
        <p14:creationId xmlns:p14="http://schemas.microsoft.com/office/powerpoint/2010/main" val="3780298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u="none" strike="noStrike" kern="1200" dirty="0">
                <a:solidFill>
                  <a:schemeClr val="tx1"/>
                </a:solidFill>
                <a:effectLst/>
                <a:latin typeface="+mn-lt"/>
                <a:ea typeface="+mn-ea"/>
                <a:cs typeface="+mn-cs"/>
              </a:rPr>
              <a:t>Først og fremmest er vi optagede af det her begreb:</a:t>
            </a:r>
          </a:p>
          <a:p>
            <a:pPr rtl="0"/>
            <a:r>
              <a:rPr lang="da-DK" sz="1200" b="0" i="0" u="none" strike="noStrike" kern="1200" dirty="0">
                <a:solidFill>
                  <a:schemeClr val="tx1"/>
                </a:solidFill>
                <a:effectLst/>
                <a:latin typeface="+mn-lt"/>
                <a:ea typeface="+mn-ea"/>
                <a:cs typeface="+mn-cs"/>
              </a:rPr>
              <a:t>Selv </a:t>
            </a:r>
            <a:r>
              <a:rPr lang="da-DK" sz="1200" b="0" i="0" u="none" strike="noStrike" kern="1200" dirty="0" err="1">
                <a:solidFill>
                  <a:schemeClr val="tx1"/>
                </a:solidFill>
                <a:effectLst/>
                <a:latin typeface="+mn-lt"/>
                <a:ea typeface="+mn-ea"/>
                <a:cs typeface="+mn-cs"/>
              </a:rPr>
              <a:t>efficacy</a:t>
            </a:r>
            <a:r>
              <a:rPr lang="da-DK" sz="1200" b="0" i="0" u="none" strike="noStrike" kern="1200" dirty="0">
                <a:solidFill>
                  <a:schemeClr val="tx1"/>
                </a:solidFill>
                <a:effectLst/>
                <a:latin typeface="+mn-lt"/>
                <a:ea typeface="+mn-ea"/>
                <a:cs typeface="+mn-cs"/>
              </a:rPr>
              <a:t>, </a:t>
            </a:r>
            <a:r>
              <a:rPr lang="da-DK" sz="1200" b="0" i="0" u="none" strike="noStrike" kern="1200" dirty="0" err="1">
                <a:solidFill>
                  <a:schemeClr val="tx1"/>
                </a:solidFill>
                <a:effectLst/>
                <a:latin typeface="+mn-lt"/>
                <a:ea typeface="+mn-ea"/>
                <a:cs typeface="+mn-cs"/>
              </a:rPr>
              <a:t>Bandura</a:t>
            </a:r>
            <a:r>
              <a:rPr lang="da-DK" sz="1200" b="0" i="0" u="none" strike="noStrike" kern="1200" dirty="0">
                <a:solidFill>
                  <a:schemeClr val="tx1"/>
                </a:solidFill>
                <a:effectLst/>
                <a:latin typeface="+mn-lt"/>
                <a:ea typeface="+mn-ea"/>
                <a:cs typeface="+mn-cs"/>
              </a:rPr>
              <a:t> 1994, bygger primært på tidligere mestringsoplevelser. Mange negative mestringsoplevelser=negative og lave mestringsforventninger.</a:t>
            </a:r>
          </a:p>
          <a:p>
            <a:pPr rtl="0"/>
            <a:endParaRPr lang="da-DK" sz="1200" b="0" i="0" u="none" strike="noStrike" kern="1200" dirty="0">
              <a:solidFill>
                <a:schemeClr val="tx1"/>
              </a:solidFill>
              <a:effectLst/>
              <a:latin typeface="+mn-lt"/>
              <a:ea typeface="+mn-ea"/>
              <a:cs typeface="+mn-cs"/>
            </a:endParaRPr>
          </a:p>
          <a:p>
            <a:pPr rtl="0"/>
            <a:r>
              <a:rPr lang="da-DK" sz="1200" b="0" i="0" u="none" strike="noStrike" kern="1200" dirty="0">
                <a:solidFill>
                  <a:schemeClr val="tx1"/>
                </a:solidFill>
                <a:effectLst/>
                <a:latin typeface="+mn-lt"/>
                <a:ea typeface="+mn-ea"/>
                <a:cs typeface="+mn-cs"/>
              </a:rPr>
              <a:t>Det vi gør og vores motivation til at gøre det, afhænger af vores tro på egen </a:t>
            </a:r>
            <a:r>
              <a:rPr lang="da-DK" sz="1200" b="0" i="0" u="none" strike="noStrike" kern="1200" dirty="0" err="1">
                <a:solidFill>
                  <a:schemeClr val="tx1"/>
                </a:solidFill>
                <a:effectLst/>
                <a:latin typeface="+mn-lt"/>
                <a:ea typeface="+mn-ea"/>
                <a:cs typeface="+mn-cs"/>
              </a:rPr>
              <a:t>formåen</a:t>
            </a:r>
            <a:r>
              <a:rPr lang="da-DK" sz="1200" b="0" i="0" u="none" strike="noStrike" kern="1200" dirty="0">
                <a:solidFill>
                  <a:schemeClr val="tx1"/>
                </a:solidFill>
                <a:effectLst/>
                <a:latin typeface="+mn-lt"/>
                <a:ea typeface="+mn-ea"/>
                <a:cs typeface="+mn-cs"/>
              </a:rPr>
              <a:t>. </a:t>
            </a:r>
            <a:endParaRPr lang="da-DK" b="0" dirty="0">
              <a:effectLst/>
            </a:endParaRPr>
          </a:p>
          <a:p>
            <a:r>
              <a:rPr lang="da-DK" sz="1200" b="0" i="0" u="none" strike="noStrike" kern="1200" dirty="0">
                <a:solidFill>
                  <a:schemeClr val="tx1"/>
                </a:solidFill>
                <a:effectLst/>
                <a:latin typeface="+mn-lt"/>
                <a:ea typeface="+mn-ea"/>
                <a:cs typeface="+mn-cs"/>
              </a:rPr>
              <a:t>...Hvis ikke vi har det der kaldes "</a:t>
            </a:r>
            <a:r>
              <a:rPr lang="da-DK" sz="1200" b="0" i="0" u="none" strike="noStrike" kern="1200" dirty="0" err="1">
                <a:solidFill>
                  <a:schemeClr val="tx1"/>
                </a:solidFill>
                <a:effectLst/>
                <a:latin typeface="+mn-lt"/>
                <a:ea typeface="+mn-ea"/>
                <a:cs typeface="+mn-cs"/>
              </a:rPr>
              <a:t>self-efficacy</a:t>
            </a:r>
            <a:r>
              <a:rPr lang="da-DK" sz="1200" b="0" i="0" u="none" strike="noStrike" kern="1200" dirty="0">
                <a:solidFill>
                  <a:schemeClr val="tx1"/>
                </a:solidFill>
                <a:effectLst/>
                <a:latin typeface="+mn-lt"/>
                <a:ea typeface="+mn-ea"/>
                <a:cs typeface="+mn-cs"/>
              </a:rPr>
              <a:t>", risikerer vi ikke overkommer en opgave - ikke fordi vi mangler begavelsen til det, men fordi vi ikke tror nok på os selv og vores evner...</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43</a:t>
            </a:fld>
            <a:endParaRPr lang="da-DK"/>
          </a:p>
        </p:txBody>
      </p:sp>
    </p:spTree>
    <p:extLst>
      <p:ext uri="{BB962C8B-B14F-4D97-AF65-F5344CB8AC3E}">
        <p14:creationId xmlns:p14="http://schemas.microsoft.com/office/powerpoint/2010/main" val="221904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kern="1200" dirty="0">
                <a:solidFill>
                  <a:schemeClr val="tx1"/>
                </a:solidFill>
                <a:effectLst/>
                <a:latin typeface="+mn-lt"/>
                <a:ea typeface="+mn-ea"/>
                <a:cs typeface="+mn-cs"/>
              </a:rPr>
              <a:t>Elever med tillært hjælpeløshed er elever som har opgivet troen på, at de kan lykkes ved egen hjælp og forholder sig derfor passive. Denne hjælpeløshed kan opstå på baggrund af manglende kontrol over egen læring og fremskridt. De oplever nederlag, som et tegn på manglende evne og lav intelligens (Manger, 2016, s. 43-47). Der menes at være en sammenhæng mellem dysleksi og tillært hjælpeløshed, hvilket begrundes ud fra tidlige og negative indlæringsmæssige erfaringer og mødet med uoverkommelig opgaver i deres skolegang</a:t>
            </a:r>
            <a:r>
              <a:rPr lang="da-DK" sz="1200" b="1" i="1" kern="120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a:t>
            </a:r>
            <a:r>
              <a:rPr lang="da-DK" sz="1200" kern="1200" dirty="0" err="1">
                <a:solidFill>
                  <a:schemeClr val="tx1"/>
                </a:solidFill>
                <a:effectLst/>
                <a:latin typeface="+mn-lt"/>
                <a:ea typeface="+mn-ea"/>
                <a:cs typeface="+mn-cs"/>
              </a:rPr>
              <a:t>Swalander</a:t>
            </a:r>
            <a:r>
              <a:rPr lang="da-DK" sz="1200" kern="1200" dirty="0">
                <a:solidFill>
                  <a:schemeClr val="tx1"/>
                </a:solidFill>
                <a:effectLst/>
                <a:latin typeface="+mn-lt"/>
                <a:ea typeface="+mn-ea"/>
                <a:cs typeface="+mn-cs"/>
              </a:rPr>
              <a:t>, 2012, s. 186) Resulterer i:</a:t>
            </a:r>
          </a:p>
          <a:p>
            <a:pPr rtl="0"/>
            <a:r>
              <a:rPr lang="da-DK" sz="1200" b="1" i="0" u="none" strike="noStrike" kern="1200" dirty="0">
                <a:solidFill>
                  <a:schemeClr val="tx1"/>
                </a:solidFill>
                <a:effectLst/>
                <a:latin typeface="+mn-lt"/>
                <a:ea typeface="+mn-ea"/>
                <a:cs typeface="+mn-cs"/>
              </a:rPr>
              <a:t>Lav selvtillid</a:t>
            </a:r>
            <a:br>
              <a:rPr lang="da-DK" sz="1200" b="1" i="0" u="none" strike="noStrike" kern="1200" dirty="0">
                <a:solidFill>
                  <a:schemeClr val="tx1"/>
                </a:solidFill>
                <a:effectLst/>
                <a:latin typeface="+mn-lt"/>
                <a:ea typeface="+mn-ea"/>
                <a:cs typeface="+mn-cs"/>
              </a:rPr>
            </a:br>
            <a:r>
              <a:rPr lang="da-DK" sz="1200" b="1" i="0" u="none" strike="noStrike" kern="1200" dirty="0">
                <a:solidFill>
                  <a:schemeClr val="tx1"/>
                </a:solidFill>
                <a:effectLst/>
                <a:latin typeface="+mn-lt"/>
                <a:ea typeface="+mn-ea"/>
                <a:cs typeface="+mn-cs"/>
              </a:rPr>
              <a:t>Mangel på selvværd</a:t>
            </a:r>
            <a:br>
              <a:rPr lang="da-DK" sz="1200" b="1" i="0" u="none" strike="noStrike" kern="1200" dirty="0">
                <a:solidFill>
                  <a:schemeClr val="tx1"/>
                </a:solidFill>
                <a:effectLst/>
                <a:latin typeface="+mn-lt"/>
                <a:ea typeface="+mn-ea"/>
                <a:cs typeface="+mn-cs"/>
              </a:rPr>
            </a:br>
            <a:r>
              <a:rPr lang="da-DK" sz="1200" b="1" i="0" u="none" strike="noStrike" kern="1200" dirty="0">
                <a:solidFill>
                  <a:schemeClr val="tx1"/>
                </a:solidFill>
                <a:effectLst/>
                <a:latin typeface="+mn-lt"/>
                <a:ea typeface="+mn-ea"/>
                <a:cs typeface="+mn-cs"/>
              </a:rPr>
              <a:t>Nervøsitet og angst</a:t>
            </a:r>
            <a:endParaRPr lang="da-DK" b="0" dirty="0">
              <a:effectLst/>
            </a:endParaRPr>
          </a:p>
          <a:p>
            <a:r>
              <a:rPr lang="da-DK" sz="1200" b="0" i="0" u="none" strike="noStrike" kern="1200" dirty="0">
                <a:solidFill>
                  <a:schemeClr val="tx1"/>
                </a:solidFill>
                <a:effectLst/>
                <a:latin typeface="+mn-lt"/>
                <a:ea typeface="+mn-ea"/>
                <a:cs typeface="+mn-cs"/>
              </a:rPr>
              <a:t>Dette vil påvirke den ordblinde på den måde, at disse </a:t>
            </a:r>
            <a:r>
              <a:rPr lang="da-DK" sz="1200" b="1" i="0" u="none" strike="noStrike" kern="1200" dirty="0">
                <a:solidFill>
                  <a:schemeClr val="tx1"/>
                </a:solidFill>
                <a:effectLst/>
                <a:latin typeface="+mn-lt"/>
                <a:ea typeface="+mn-ea"/>
                <a:cs typeface="+mn-cs"/>
              </a:rPr>
              <a:t>følelser</a:t>
            </a:r>
            <a:r>
              <a:rPr lang="da-DK" sz="1200" b="0" i="0" u="none" strike="noStrike" kern="1200" dirty="0">
                <a:solidFill>
                  <a:schemeClr val="tx1"/>
                </a:solidFill>
                <a:effectLst/>
                <a:latin typeface="+mn-lt"/>
                <a:ea typeface="+mn-ea"/>
                <a:cs typeface="+mn-cs"/>
              </a:rPr>
              <a:t> vil blive fremkaldt </a:t>
            </a:r>
            <a:r>
              <a:rPr lang="da-DK" sz="1200" b="1" i="0" u="none" strike="noStrike" kern="1200" dirty="0">
                <a:solidFill>
                  <a:schemeClr val="tx1"/>
                </a:solidFill>
                <a:effectLst/>
                <a:latin typeface="+mn-lt"/>
                <a:ea typeface="+mn-ea"/>
                <a:cs typeface="+mn-cs"/>
              </a:rPr>
              <a:t>i forbindelse med læring</a:t>
            </a:r>
            <a:r>
              <a:rPr lang="da-DK" sz="1200" b="0" i="0" u="none" strike="noStrike" kern="1200" dirty="0">
                <a:solidFill>
                  <a:schemeClr val="tx1"/>
                </a:solidFill>
                <a:effectLst/>
                <a:latin typeface="+mn-lt"/>
                <a:ea typeface="+mn-ea"/>
                <a:cs typeface="+mn-cs"/>
              </a:rPr>
              <a:t>. Og tit vil den ordblinde have sværere ved at glemme </a:t>
            </a:r>
            <a:r>
              <a:rPr lang="da-DK" sz="1200" b="0" i="0" u="sng" kern="1200" dirty="0">
                <a:solidFill>
                  <a:schemeClr val="tx1"/>
                </a:solidFill>
                <a:effectLst/>
                <a:latin typeface="+mn-lt"/>
                <a:ea typeface="+mn-ea"/>
                <a:cs typeface="+mn-cs"/>
              </a:rPr>
              <a:t>nederlagsfølelsen</a:t>
            </a:r>
            <a:r>
              <a:rPr lang="da-DK" sz="1200" b="0" i="0" u="none" strike="noStrike" kern="1200" dirty="0">
                <a:solidFill>
                  <a:schemeClr val="tx1"/>
                </a:solidFill>
                <a:effectLst/>
                <a:latin typeface="+mn-lt"/>
                <a:ea typeface="+mn-ea"/>
                <a:cs typeface="+mn-cs"/>
              </a:rPr>
              <a:t>, </a:t>
            </a:r>
            <a:r>
              <a:rPr lang="da-DK" sz="1200" b="1" i="1" u="none" strike="noStrike" kern="1200" dirty="0">
                <a:solidFill>
                  <a:schemeClr val="tx1"/>
                </a:solidFill>
                <a:effectLst/>
                <a:latin typeface="+mn-lt"/>
                <a:ea typeface="+mn-ea"/>
                <a:cs typeface="+mn-cs"/>
              </a:rPr>
              <a:t>at man ikke er lige så god til det der kræves som de andre</a:t>
            </a:r>
            <a:r>
              <a:rPr lang="da-DK" sz="1200" b="0" i="0" u="none" strike="noStrike" kern="1200" dirty="0">
                <a:solidFill>
                  <a:schemeClr val="tx1"/>
                </a:solidFill>
                <a:effectLst/>
                <a:latin typeface="+mn-lt"/>
                <a:ea typeface="+mn-ea"/>
                <a:cs typeface="+mn-cs"/>
              </a:rPr>
              <a:t>, end at de har problemer med deres egentlige vanskelighed </a:t>
            </a:r>
            <a:endParaRPr lang="da-DK" dirty="0"/>
          </a:p>
          <a:p>
            <a:br>
              <a:rPr lang="da-DK" dirty="0"/>
            </a:b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44</a:t>
            </a:fld>
            <a:endParaRPr lang="da-DK"/>
          </a:p>
        </p:txBody>
      </p:sp>
    </p:spTree>
    <p:extLst>
      <p:ext uri="{BB962C8B-B14F-4D97-AF65-F5344CB8AC3E}">
        <p14:creationId xmlns:p14="http://schemas.microsoft.com/office/powerpoint/2010/main" val="4117001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u="none" strike="noStrike" kern="1200" dirty="0">
                <a:solidFill>
                  <a:schemeClr val="tx1"/>
                </a:solidFill>
                <a:effectLst/>
                <a:latin typeface="+mn-lt"/>
                <a:ea typeface="+mn-ea"/>
                <a:cs typeface="+mn-cs"/>
              </a:rPr>
              <a:t>Resultatet kalder man Tillært hjælpeløshed</a:t>
            </a:r>
          </a:p>
          <a:p>
            <a:pPr rtl="0"/>
            <a:r>
              <a:rPr lang="da-DK" sz="1200" b="0" i="0" u="none" strike="noStrike" kern="1200" dirty="0">
                <a:solidFill>
                  <a:schemeClr val="tx1"/>
                </a:solidFill>
                <a:effectLst/>
                <a:latin typeface="+mn-lt"/>
                <a:ea typeface="+mn-ea"/>
                <a:cs typeface="+mn-cs"/>
              </a:rPr>
              <a:t>Mange</a:t>
            </a:r>
            <a:r>
              <a:rPr lang="da-DK" sz="1200" b="0" i="0" u="none" strike="noStrike" kern="1200" baseline="0" dirty="0">
                <a:solidFill>
                  <a:schemeClr val="tx1"/>
                </a:solidFill>
                <a:effectLst/>
                <a:latin typeface="+mn-lt"/>
                <a:ea typeface="+mn-ea"/>
                <a:cs typeface="+mn-cs"/>
              </a:rPr>
              <a:t> ordblinde elever begynder at udvise ”hjælpeløshed” som en slags beskyttelse mod anklagerne om at deres evner ikke rækker. ”jeg er ikke lige til de boglige fag”, ”skolen er ikke lige mig” er udtalelser man nemt vil kunne høre fra en ordblind. Det er mindre farligt at lade være med at give sig i kast med noget, for så bliver man ikke slået i hovedet med at det så ikke lykkedes. De opgiver at prøve, fordi de er angste for at fejle.</a:t>
            </a:r>
          </a:p>
          <a:p>
            <a:pPr rtl="0"/>
            <a:endParaRPr lang="da-DK" sz="1200" b="0" i="0" u="none" strike="noStrike" kern="1200" baseline="0" dirty="0">
              <a:solidFill>
                <a:schemeClr val="tx1"/>
              </a:solidFill>
              <a:effectLst/>
              <a:latin typeface="+mn-lt"/>
              <a:ea typeface="+mn-ea"/>
              <a:cs typeface="+mn-cs"/>
            </a:endParaRPr>
          </a:p>
          <a:p>
            <a:pPr rtl="0"/>
            <a:r>
              <a:rPr lang="da-DK" sz="1200" b="0" i="0" u="none" strike="noStrike" kern="1200" baseline="0" dirty="0">
                <a:solidFill>
                  <a:schemeClr val="tx1"/>
                </a:solidFill>
                <a:effectLst/>
                <a:latin typeface="+mn-lt"/>
                <a:ea typeface="+mn-ea"/>
                <a:cs typeface="+mn-cs"/>
              </a:rPr>
              <a:t>Man kalder det tillært hjælpeløshed når det ikke bare er en strategi de indimellem tager frem, men i stedet bliver et fastlåst mønster – noget de konsekvent gør i undervisningen.</a:t>
            </a:r>
            <a:r>
              <a:rPr lang="da-DK" sz="1200" b="0" i="0" u="none" strike="noStrike" kern="1200" dirty="0">
                <a:solidFill>
                  <a:schemeClr val="tx1"/>
                </a:solidFill>
                <a:effectLst/>
                <a:latin typeface="+mn-lt"/>
                <a:ea typeface="+mn-ea"/>
                <a:cs typeface="+mn-cs"/>
              </a:rPr>
              <a:t> </a:t>
            </a:r>
            <a:endParaRPr lang="da-DK" b="0" dirty="0">
              <a:effectLst/>
            </a:endParaRPr>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45</a:t>
            </a:fld>
            <a:endParaRPr lang="da-DK"/>
          </a:p>
        </p:txBody>
      </p:sp>
    </p:spTree>
    <p:extLst>
      <p:ext uri="{BB962C8B-B14F-4D97-AF65-F5344CB8AC3E}">
        <p14:creationId xmlns:p14="http://schemas.microsoft.com/office/powerpoint/2010/main" val="4698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u="none" strike="noStrike" kern="1200" dirty="0">
                <a:solidFill>
                  <a:schemeClr val="tx1"/>
                </a:solidFill>
                <a:effectLst/>
                <a:latin typeface="+mn-lt"/>
                <a:ea typeface="+mn-ea"/>
                <a:cs typeface="+mn-cs"/>
              </a:rPr>
              <a:t>Oplevelsen af at være blandt ligesindede.</a:t>
            </a:r>
            <a:endParaRPr lang="da-DK" b="0" dirty="0">
              <a:effectLst/>
            </a:endParaRPr>
          </a:p>
          <a:p>
            <a:pPr rtl="0"/>
            <a:r>
              <a:rPr lang="da-DK" sz="1200" b="0" i="0" u="none" strike="noStrike" kern="1200" dirty="0">
                <a:solidFill>
                  <a:schemeClr val="tx1"/>
                </a:solidFill>
                <a:effectLst/>
                <a:latin typeface="+mn-lt"/>
                <a:ea typeface="+mn-ea"/>
                <a:cs typeface="+mn-cs"/>
              </a:rPr>
              <a:t>De er ikke alene med deres vanskeligheder – giver mod på at bruge det aktivt hele tiden og dermed bliver de fortrolige brugere af LST</a:t>
            </a:r>
            <a:endParaRPr lang="da-DK" b="0" dirty="0">
              <a:effectLst/>
            </a:endParaRPr>
          </a:p>
        </p:txBody>
      </p:sp>
      <p:sp>
        <p:nvSpPr>
          <p:cNvPr id="4" name="Pladsholder til slidenummer 3"/>
          <p:cNvSpPr>
            <a:spLocks noGrp="1"/>
          </p:cNvSpPr>
          <p:nvPr>
            <p:ph type="sldNum" sz="quarter" idx="10"/>
          </p:nvPr>
        </p:nvSpPr>
        <p:spPr/>
        <p:txBody>
          <a:bodyPr/>
          <a:lstStyle/>
          <a:p>
            <a:fld id="{C05538FF-7D68-4F83-88A9-B323E14DB5A6}" type="slidenum">
              <a:rPr lang="da-DK" smtClean="0"/>
              <a:t>6</a:t>
            </a:fld>
            <a:endParaRPr lang="da-DK"/>
          </a:p>
        </p:txBody>
      </p:sp>
    </p:spTree>
    <p:extLst>
      <p:ext uri="{BB962C8B-B14F-4D97-AF65-F5344CB8AC3E}">
        <p14:creationId xmlns:p14="http://schemas.microsoft.com/office/powerpoint/2010/main" val="3611751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a:t>
            </a:r>
            <a:r>
              <a:rPr lang="da-DK" baseline="0" dirty="0"/>
              <a:t>med bliver selve deres vanskeligheder med at læse ikke den største vanskeligheder, </a:t>
            </a:r>
          </a:p>
          <a:p>
            <a:r>
              <a:rPr lang="da-DK" baseline="0" dirty="0"/>
              <a:t>De afledte vanskeligheder har tendens til at være meget større og fylde meget mere.</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46</a:t>
            </a:fld>
            <a:endParaRPr lang="da-DK"/>
          </a:p>
        </p:txBody>
      </p:sp>
    </p:spTree>
    <p:extLst>
      <p:ext uri="{BB962C8B-B14F-4D97-AF65-F5344CB8AC3E}">
        <p14:creationId xmlns:p14="http://schemas.microsoft.com/office/powerpoint/2010/main" val="3424708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Dweck</a:t>
            </a:r>
            <a:r>
              <a:rPr lang="da-DK" dirty="0"/>
              <a:t> – </a:t>
            </a:r>
            <a:r>
              <a:rPr lang="da-DK" dirty="0" err="1"/>
              <a:t>mindsetbaseret</a:t>
            </a:r>
            <a:r>
              <a:rPr lang="da-DK" dirty="0"/>
              <a:t> undervisning</a:t>
            </a:r>
          </a:p>
          <a:p>
            <a:r>
              <a:rPr lang="da-DK" dirty="0"/>
              <a:t>Retorikken – tale folk gode – styrkespotte – indsats i stedet for evner – fokusere på fremskridt i stedet for tal-karaktererne – tillid – relationer</a:t>
            </a:r>
          </a:p>
          <a:p>
            <a:endParaRPr lang="da-DK" dirty="0"/>
          </a:p>
          <a:p>
            <a:r>
              <a:rPr lang="da-DK" dirty="0"/>
              <a:t>Og alt muligt andet – bare det virker i forhold til elevernes projekt</a:t>
            </a:r>
          </a:p>
        </p:txBody>
      </p:sp>
      <p:sp>
        <p:nvSpPr>
          <p:cNvPr id="4" name="Pladsholder til slidenummer 3"/>
          <p:cNvSpPr>
            <a:spLocks noGrp="1"/>
          </p:cNvSpPr>
          <p:nvPr>
            <p:ph type="sldNum" sz="quarter" idx="10"/>
          </p:nvPr>
        </p:nvSpPr>
        <p:spPr/>
        <p:txBody>
          <a:bodyPr/>
          <a:lstStyle/>
          <a:p>
            <a:fld id="{C05538FF-7D68-4F83-88A9-B323E14DB5A6}" type="slidenum">
              <a:rPr lang="da-DK" smtClean="0"/>
              <a:t>47</a:t>
            </a:fld>
            <a:endParaRPr lang="da-DK"/>
          </a:p>
        </p:txBody>
      </p:sp>
    </p:spTree>
    <p:extLst>
      <p:ext uri="{BB962C8B-B14F-4D97-AF65-F5344CB8AC3E}">
        <p14:creationId xmlns:p14="http://schemas.microsoft.com/office/powerpoint/2010/main" val="109184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u="none" strike="noStrike" kern="1200" dirty="0">
                <a:solidFill>
                  <a:schemeClr val="tx1"/>
                </a:solidFill>
                <a:effectLst/>
                <a:latin typeface="+mn-lt"/>
                <a:ea typeface="+mn-ea"/>
                <a:cs typeface="+mn-cs"/>
              </a:rPr>
              <a:t>En værktøjskasse, hvor de i endnu højere grad kender værktøjerne.</a:t>
            </a:r>
          </a:p>
          <a:p>
            <a:pPr rtl="0"/>
            <a:r>
              <a:rPr lang="da-DK" sz="1200" b="0" i="0" u="none" strike="noStrike" kern="1200" dirty="0">
                <a:solidFill>
                  <a:schemeClr val="tx1"/>
                </a:solidFill>
                <a:effectLst/>
                <a:latin typeface="+mn-lt"/>
                <a:ea typeface="+mn-ea"/>
                <a:cs typeface="+mn-cs"/>
              </a:rPr>
              <a:t>Nogen er godt klædt på når de kommer.</a:t>
            </a:r>
          </a:p>
          <a:p>
            <a:pPr rtl="0"/>
            <a:r>
              <a:rPr lang="da-DK" sz="1200" b="0" i="0" u="none" strike="noStrike" kern="1200" dirty="0">
                <a:solidFill>
                  <a:schemeClr val="tx1"/>
                </a:solidFill>
                <a:effectLst/>
                <a:latin typeface="+mn-lt"/>
                <a:ea typeface="+mn-ea"/>
                <a:cs typeface="+mn-cs"/>
              </a:rPr>
              <a:t>Andre skal først til at lære værktøjerne at kende.</a:t>
            </a:r>
          </a:p>
          <a:p>
            <a:pPr rtl="0"/>
            <a:r>
              <a:rPr lang="da-DK" sz="1200" b="0" i="0" u="none" strike="noStrike" kern="1200" dirty="0">
                <a:solidFill>
                  <a:schemeClr val="tx1"/>
                </a:solidFill>
                <a:effectLst/>
                <a:latin typeface="+mn-lt"/>
                <a:ea typeface="+mn-ea"/>
                <a:cs typeface="+mn-cs"/>
              </a:rPr>
              <a:t>CD-ord, </a:t>
            </a:r>
            <a:r>
              <a:rPr lang="da-DK" sz="1200" b="0" i="0" u="none" strike="noStrike" kern="1200" dirty="0" err="1">
                <a:solidFill>
                  <a:schemeClr val="tx1"/>
                </a:solidFill>
                <a:effectLst/>
                <a:latin typeface="+mn-lt"/>
                <a:ea typeface="+mn-ea"/>
                <a:cs typeface="+mn-cs"/>
              </a:rPr>
              <a:t>IntoWords</a:t>
            </a:r>
            <a:r>
              <a:rPr lang="da-DK" sz="1200" b="0" i="0" u="none" strike="noStrike" kern="1200" dirty="0">
                <a:solidFill>
                  <a:schemeClr val="tx1"/>
                </a:solidFill>
                <a:effectLst/>
                <a:latin typeface="+mn-lt"/>
                <a:ea typeface="+mn-ea"/>
                <a:cs typeface="+mn-cs"/>
              </a:rPr>
              <a:t>, stavehjælp og diktering er de vigtigste redskaber.</a:t>
            </a:r>
            <a:endParaRPr lang="da-DK" b="0" dirty="0">
              <a:effectLst/>
            </a:endParaRPr>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7</a:t>
            </a:fld>
            <a:endParaRPr lang="da-DK"/>
          </a:p>
        </p:txBody>
      </p:sp>
    </p:spTree>
    <p:extLst>
      <p:ext uri="{BB962C8B-B14F-4D97-AF65-F5344CB8AC3E}">
        <p14:creationId xmlns:p14="http://schemas.microsoft.com/office/powerpoint/2010/main" val="99168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Eleven har begrænsede mentale </a:t>
            </a:r>
            <a:r>
              <a:rPr lang="da-DK" dirty="0" err="1"/>
              <a:t>ressourser</a:t>
            </a:r>
            <a:r>
              <a:rPr lang="da-DK" dirty="0"/>
              <a:t> </a:t>
            </a:r>
          </a:p>
          <a:p>
            <a:pPr marL="171450" indent="-171450">
              <a:buFontTx/>
              <a:buChar char="-"/>
            </a:pPr>
            <a:r>
              <a:rPr lang="da-DK" dirty="0"/>
              <a:t>Hvad skal de bruges på i undervisningen – hvordan sikrer jeg som lærer at de bruges på undervisningen og læringen og ikke spildes på noget andet?</a:t>
            </a:r>
          </a:p>
          <a:p>
            <a:pPr marL="0" indent="0">
              <a:buFontTx/>
              <a:buNone/>
            </a:pPr>
            <a:r>
              <a:rPr lang="da-DK" b="1" dirty="0"/>
              <a:t>Tekst er scannet og ocr-genkendt. </a:t>
            </a:r>
          </a:p>
          <a:p>
            <a:pPr marL="0" indent="0">
              <a:buFontTx/>
              <a:buNone/>
            </a:pPr>
            <a:r>
              <a:rPr lang="da-DK" b="1" dirty="0"/>
              <a:t>Opgaveark er digitaliseret og gjort tilgængelig så de kan anvende både skrivestøtte og tale-til-tekst</a:t>
            </a:r>
          </a:p>
          <a:p>
            <a:pPr marL="0" indent="0">
              <a:buFontTx/>
              <a:buNone/>
            </a:pPr>
            <a:r>
              <a:rPr lang="da-DK" b="1" dirty="0"/>
              <a:t>Jeg bruger energi på at sørge for alt det </a:t>
            </a:r>
            <a:r>
              <a:rPr lang="da-DK" b="1" dirty="0" err="1"/>
              <a:t>teksniske</a:t>
            </a:r>
            <a:r>
              <a:rPr lang="da-DK" b="1" dirty="0"/>
              <a:t> for at mindske elevens antal klik – derved er risikoen for at tabe dem undervejs mindre!</a:t>
            </a:r>
          </a:p>
          <a:p>
            <a:pPr marL="0" indent="0">
              <a:buFontTx/>
              <a:buNone/>
            </a:pPr>
            <a:r>
              <a:rPr lang="da-DK" dirty="0"/>
              <a:t>Deres energi skal udnyttes på at bruge hjælpemidlerne på at læse, løse opgaver, skrive.</a:t>
            </a:r>
          </a:p>
          <a:p>
            <a:pPr marL="0" indent="0">
              <a:buFontTx/>
              <a:buNone/>
            </a:pPr>
            <a:r>
              <a:rPr lang="da-DK" dirty="0"/>
              <a:t>Stort læreransvar – derfor vi har små hold og ikke nær så mange undervisningstimer som en folkeskolelærer.</a:t>
            </a:r>
          </a:p>
          <a:p>
            <a:pPr marL="0" indent="0">
              <a:buFontTx/>
              <a:buNone/>
            </a:pPr>
            <a:r>
              <a:rPr lang="da-DK" dirty="0"/>
              <a:t>MEN – det kan sagtens fungere i en almindelig klasse. Der har jeg også arbejdet og det fungerede. Min strategi var at vende det på hovedet. Hvis alting er i et format ordblinde kan bruge – almindelige elever kan sagtens bruge den samme skabelon.</a:t>
            </a:r>
          </a:p>
        </p:txBody>
      </p:sp>
      <p:sp>
        <p:nvSpPr>
          <p:cNvPr id="4" name="Pladsholder til slidenummer 3"/>
          <p:cNvSpPr>
            <a:spLocks noGrp="1"/>
          </p:cNvSpPr>
          <p:nvPr>
            <p:ph type="sldNum" sz="quarter" idx="10"/>
          </p:nvPr>
        </p:nvSpPr>
        <p:spPr/>
        <p:txBody>
          <a:bodyPr/>
          <a:lstStyle/>
          <a:p>
            <a:fld id="{C05538FF-7D68-4F83-88A9-B323E14DB5A6}" type="slidenum">
              <a:rPr lang="da-DK" smtClean="0"/>
              <a:t>8</a:t>
            </a:fld>
            <a:endParaRPr lang="da-DK"/>
          </a:p>
        </p:txBody>
      </p:sp>
    </p:spTree>
    <p:extLst>
      <p:ext uri="{BB962C8B-B14F-4D97-AF65-F5344CB8AC3E}">
        <p14:creationId xmlns:p14="http://schemas.microsoft.com/office/powerpoint/2010/main" val="3551694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Resultatet skulle gerne blive TROEN PÅ AT KUNNE...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Opgaven er overskuelig og til at løse</a:t>
            </a:r>
            <a:endParaRPr lang="da-DK" dirty="0"/>
          </a:p>
          <a:p>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9</a:t>
            </a:fld>
            <a:endParaRPr lang="da-DK"/>
          </a:p>
        </p:txBody>
      </p:sp>
    </p:spTree>
    <p:extLst>
      <p:ext uri="{BB962C8B-B14F-4D97-AF65-F5344CB8AC3E}">
        <p14:creationId xmlns:p14="http://schemas.microsoft.com/office/powerpoint/2010/main" val="127191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CD-ord</a:t>
            </a:r>
          </a:p>
          <a:p>
            <a:r>
              <a:rPr lang="da-DK" dirty="0" err="1"/>
              <a:t>IntoWords</a:t>
            </a:r>
            <a:endParaRPr lang="da-DK" dirty="0"/>
          </a:p>
          <a:p>
            <a:r>
              <a:rPr lang="da-DK" dirty="0" err="1"/>
              <a:t>AppWriter</a:t>
            </a:r>
            <a:endParaRPr lang="da-DK" dirty="0"/>
          </a:p>
          <a:p>
            <a:endParaRPr lang="da-DK" dirty="0"/>
          </a:p>
          <a:p>
            <a:r>
              <a:rPr lang="da-DK" dirty="0"/>
              <a:t>Vi foretrækker cd-ord. Flest muligheder for personlige indstillinger. </a:t>
            </a:r>
          </a:p>
          <a:p>
            <a:r>
              <a:rPr lang="da-DK" dirty="0"/>
              <a:t>Læseprofiler: kort, langt og dybt</a:t>
            </a:r>
          </a:p>
          <a:p>
            <a:r>
              <a:rPr lang="da-DK" dirty="0"/>
              <a:t>Indstille læsehastighed</a:t>
            </a:r>
          </a:p>
          <a:p>
            <a:r>
              <a:rPr lang="da-DK" dirty="0"/>
              <a:t>Indstille stemme – den nye Stine stemme kan selv navigere mellem dansk, engelsk og latin i </a:t>
            </a:r>
            <a:r>
              <a:rPr lang="da-DK" dirty="0" err="1"/>
              <a:t>f.eks</a:t>
            </a:r>
            <a:r>
              <a:rPr lang="da-DK" dirty="0"/>
              <a:t> fagtekster</a:t>
            </a:r>
          </a:p>
        </p:txBody>
      </p:sp>
      <p:sp>
        <p:nvSpPr>
          <p:cNvPr id="4" name="Pladsholder til slidenummer 3"/>
          <p:cNvSpPr>
            <a:spLocks noGrp="1"/>
          </p:cNvSpPr>
          <p:nvPr>
            <p:ph type="sldNum" sz="quarter" idx="10"/>
          </p:nvPr>
        </p:nvSpPr>
        <p:spPr/>
        <p:txBody>
          <a:bodyPr/>
          <a:lstStyle/>
          <a:p>
            <a:fld id="{C05538FF-7D68-4F83-88A9-B323E14DB5A6}" type="slidenum">
              <a:rPr lang="da-DK" smtClean="0"/>
              <a:t>11</a:t>
            </a:fld>
            <a:endParaRPr lang="da-DK"/>
          </a:p>
        </p:txBody>
      </p:sp>
    </p:spTree>
    <p:extLst>
      <p:ext uri="{BB962C8B-B14F-4D97-AF65-F5344CB8AC3E}">
        <p14:creationId xmlns:p14="http://schemas.microsoft.com/office/powerpoint/2010/main" val="45915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Ordforslag findes i alle tre oplæsningsprogrammer:</a:t>
            </a:r>
          </a:p>
          <a:p>
            <a:endParaRPr lang="da-DK" dirty="0"/>
          </a:p>
          <a:p>
            <a:r>
              <a:rPr lang="da-DK" dirty="0"/>
              <a:t>For dem der ikke er alt for handicappede i forhold til fonologi er det en god hjælp.</a:t>
            </a:r>
          </a:p>
          <a:p>
            <a:r>
              <a:rPr lang="da-DK" dirty="0"/>
              <a:t>CD-ord vinder fortsat i forhold til sammensatte ord og ordforråd. </a:t>
            </a:r>
            <a:r>
              <a:rPr lang="da-DK" dirty="0" err="1"/>
              <a:t>AppWriter</a:t>
            </a:r>
            <a:r>
              <a:rPr lang="da-DK" dirty="0"/>
              <a:t> er på vej fremad, men er stadig lidt tyndt på mange måder.</a:t>
            </a:r>
          </a:p>
        </p:txBody>
      </p:sp>
      <p:sp>
        <p:nvSpPr>
          <p:cNvPr id="4" name="Pladsholder til slidenummer 3"/>
          <p:cNvSpPr>
            <a:spLocks noGrp="1"/>
          </p:cNvSpPr>
          <p:nvPr>
            <p:ph type="sldNum" sz="quarter" idx="10"/>
          </p:nvPr>
        </p:nvSpPr>
        <p:spPr/>
        <p:txBody>
          <a:bodyPr/>
          <a:lstStyle/>
          <a:p>
            <a:fld id="{C05538FF-7D68-4F83-88A9-B323E14DB5A6}" type="slidenum">
              <a:rPr lang="da-DK" smtClean="0"/>
              <a:t>12</a:t>
            </a:fld>
            <a:endParaRPr lang="da-DK"/>
          </a:p>
        </p:txBody>
      </p:sp>
    </p:spTree>
    <p:extLst>
      <p:ext uri="{BB962C8B-B14F-4D97-AF65-F5344CB8AC3E}">
        <p14:creationId xmlns:p14="http://schemas.microsoft.com/office/powerpoint/2010/main" val="192935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a:t>
            </a:r>
            <a:r>
              <a:rPr lang="da-DK" baseline="0" dirty="0"/>
              <a:t> mig it-revolution da jeg blev ansat på FE i efteråret 2014. iPhone 5 var helt nye – starten af 2015 opdatering med Siri der kunne skrive det man siger.</a:t>
            </a:r>
          </a:p>
          <a:p>
            <a:r>
              <a:rPr lang="da-DK" baseline="0" dirty="0"/>
              <a:t>Farvel til </a:t>
            </a:r>
            <a:r>
              <a:rPr lang="da-DK" baseline="0" dirty="0" err="1"/>
              <a:t>diktus</a:t>
            </a:r>
            <a:r>
              <a:rPr lang="da-DK" baseline="0" dirty="0"/>
              <a:t> og dyre, tunge it-løsninger.</a:t>
            </a:r>
          </a:p>
          <a:p>
            <a:r>
              <a:rPr lang="da-DK" baseline="0" dirty="0"/>
              <a:t>Velkommen til teknologi langt de fleste elever har lige ved hånden altid – helt ned fra 4-5 klasse.</a:t>
            </a:r>
            <a:endParaRPr lang="da-DK" dirty="0"/>
          </a:p>
        </p:txBody>
      </p:sp>
      <p:sp>
        <p:nvSpPr>
          <p:cNvPr id="4" name="Pladsholder til slidenummer 3"/>
          <p:cNvSpPr>
            <a:spLocks noGrp="1"/>
          </p:cNvSpPr>
          <p:nvPr>
            <p:ph type="sldNum" sz="quarter" idx="10"/>
          </p:nvPr>
        </p:nvSpPr>
        <p:spPr/>
        <p:txBody>
          <a:bodyPr/>
          <a:lstStyle/>
          <a:p>
            <a:fld id="{C05538FF-7D68-4F83-88A9-B323E14DB5A6}" type="slidenum">
              <a:rPr lang="da-DK" smtClean="0"/>
              <a:t>13</a:t>
            </a:fld>
            <a:endParaRPr lang="da-DK"/>
          </a:p>
        </p:txBody>
      </p:sp>
    </p:spTree>
    <p:extLst>
      <p:ext uri="{BB962C8B-B14F-4D97-AF65-F5344CB8AC3E}">
        <p14:creationId xmlns:p14="http://schemas.microsoft.com/office/powerpoint/2010/main" val="82811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14B76916-EE9F-44DB-A37B-B43EB8232F07}" type="datetime1">
              <a:rPr lang="da-DK" smtClean="0"/>
              <a:t>20-04-2017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134639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FADE0BC6-89D3-4520-AF0F-6457B4D3ABBA}" type="datetime1">
              <a:rPr lang="da-DK" smtClean="0"/>
              <a:t>20-04-2017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14389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A2D9193-2871-4DE5-B357-A7E09E81F693}" type="datetime1">
              <a:rPr lang="da-DK" smtClean="0"/>
              <a:t>20-04-2017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161069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191BDAA-6763-40A5-8397-204F36313524}" type="datetime1">
              <a:rPr lang="da-DK" smtClean="0"/>
              <a:t>20-04-2017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76129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F4B42A87-2B61-43C9-BADE-E2B6F11AD717}" type="datetime1">
              <a:rPr lang="da-DK" smtClean="0"/>
              <a:t>20-04-2017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137732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4DB1C54B-B303-448D-8B8E-E63EF039B1F9}" type="datetime1">
              <a:rPr lang="da-DK" smtClean="0"/>
              <a:t>20-04-2017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915318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CDADDCD6-83F7-4AA9-A2A0-05A5E04A9650}" type="datetime1">
              <a:rPr lang="da-DK" smtClean="0"/>
              <a:t>20-04-2017</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423292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C4A4076F-06C5-4A7F-B0DF-B135437BE3CD}" type="datetime1">
              <a:rPr lang="da-DK" smtClean="0"/>
              <a:t>20-04-2017</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45617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FFCEFC1-5524-40A9-B3E7-76B50A454615}" type="datetime1">
              <a:rPr lang="da-DK" smtClean="0"/>
              <a:t>20-04-2017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725173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F9F37A4E-F06E-4ACC-BA24-D3ADED2F179E}" type="datetime1">
              <a:rPr lang="da-DK" smtClean="0"/>
              <a:t>20-04-2017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250530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AA0086AD-064B-4749-B79B-0CAFD8433461}" type="datetime1">
              <a:rPr lang="da-DK" smtClean="0"/>
              <a:t>20-04-2017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DAA2BDE-5A31-40D0-82A2-B592354A78C7}" type="slidenum">
              <a:rPr lang="da-DK" smtClean="0"/>
              <a:t>‹nr.›</a:t>
            </a:fld>
            <a:endParaRPr lang="da-DK"/>
          </a:p>
        </p:txBody>
      </p:sp>
    </p:spTree>
    <p:extLst>
      <p:ext uri="{BB962C8B-B14F-4D97-AF65-F5344CB8AC3E}">
        <p14:creationId xmlns:p14="http://schemas.microsoft.com/office/powerpoint/2010/main" val="280516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l="53000" t="1000" r="1000" b="77000"/>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004D7-18ED-4FDA-9695-F19677899935}" type="datetime1">
              <a:rPr lang="da-DK" smtClean="0"/>
              <a:t>20-04-2017</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A2BDE-5A31-40D0-82A2-B592354A78C7}" type="slidenum">
              <a:rPr lang="da-DK" smtClean="0"/>
              <a:t>‹nr.›</a:t>
            </a:fld>
            <a:endParaRPr lang="da-DK"/>
          </a:p>
        </p:txBody>
      </p:sp>
    </p:spTree>
    <p:extLst>
      <p:ext uri="{BB962C8B-B14F-4D97-AF65-F5344CB8AC3E}">
        <p14:creationId xmlns:p14="http://schemas.microsoft.com/office/powerpoint/2010/main" val="8506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cs.google.com/document/d/1G7IC4sPv0DntKMlWv01zEIp8t0BhtNUkJ10KTm4DLHc/edi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margitgade.dk/" TargetMode="External"/><Relationship Id="rId2" Type="http://schemas.openxmlformats.org/officeDocument/2006/relationships/hyperlink" Target="http://www.f-e.dk/" TargetMode="External"/><Relationship Id="rId1" Type="http://schemas.openxmlformats.org/officeDocument/2006/relationships/slideLayout" Target="../slideLayouts/slideLayout2.xml"/><Relationship Id="rId6" Type="http://schemas.openxmlformats.org/officeDocument/2006/relationships/hyperlink" Target="mailto:te@f-e.dk" TargetMode="External"/><Relationship Id="rId5" Type="http://schemas.openxmlformats.org/officeDocument/2006/relationships/hyperlink" Target="https://drive.google.com/drive/folders/0B7rVveH175ZLSWI5UXdtX0xRX0U?usp=sharing" TargetMode="External"/><Relationship Id="rId4" Type="http://schemas.openxmlformats.org/officeDocument/2006/relationships/hyperlink" Target="https://www.youtube.com/watch?v=TEVZUpJdh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farve beskåret"/>
          <p:cNvPicPr>
            <a:picLocks noChangeAspect="1" noChangeArrowheads="1"/>
          </p:cNvPicPr>
          <p:nvPr/>
        </p:nvPicPr>
        <p:blipFill rotWithShape="1">
          <a:blip r:embed="rId2">
            <a:extLst>
              <a:ext uri="{28A0092B-C50C-407E-A947-70E740481C1C}">
                <a14:useLocalDpi xmlns:a14="http://schemas.microsoft.com/office/drawing/2010/main" val="0"/>
              </a:ext>
            </a:extLst>
          </a:blip>
          <a:srcRect l="2417" r="64792"/>
          <a:stretch/>
        </p:blipFill>
        <p:spPr bwMode="auto">
          <a:xfrm>
            <a:off x="4818888" y="10"/>
            <a:ext cx="7373112" cy="6857989"/>
          </a:xfrm>
          <a:prstGeom prst="rect">
            <a:avLst/>
          </a:prstGeom>
          <a:noFill/>
          <a:extLst>
            <a:ext uri="{909E8E84-426E-40DD-AFC4-6F175D3DCCD1}">
              <a14:hiddenFill xmlns:a14="http://schemas.microsoft.com/office/drawing/2010/main">
                <a:solidFill>
                  <a:srgbClr val="FFFFFF"/>
                </a:solidFill>
              </a14:hiddenFill>
            </a:ext>
          </a:extLst>
        </p:spPr>
      </p:pic>
      <p:sp>
        <p:nvSpPr>
          <p:cNvPr id="68"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804672" y="2600324"/>
            <a:ext cx="5058370" cy="3320973"/>
          </a:xfrm>
        </p:spPr>
        <p:txBody>
          <a:bodyPr anchor="t">
            <a:normAutofit/>
          </a:bodyPr>
          <a:lstStyle/>
          <a:p>
            <a:pPr algn="l"/>
            <a:r>
              <a:rPr lang="da-DK" sz="5400" dirty="0"/>
              <a:t>Tale-til-tekst</a:t>
            </a:r>
            <a:br>
              <a:rPr lang="da-DK" sz="5400" dirty="0"/>
            </a:br>
            <a:r>
              <a:rPr lang="da-DK" sz="5400" dirty="0"/>
              <a:t>teknologi og inklusion</a:t>
            </a:r>
          </a:p>
        </p:txBody>
      </p:sp>
      <p:sp>
        <p:nvSpPr>
          <p:cNvPr id="3" name="Undertitel 2"/>
          <p:cNvSpPr>
            <a:spLocks noGrp="1"/>
          </p:cNvSpPr>
          <p:nvPr>
            <p:ph type="subTitle" idx="1"/>
          </p:nvPr>
        </p:nvSpPr>
        <p:spPr>
          <a:xfrm>
            <a:off x="804672" y="1300450"/>
            <a:ext cx="4167376" cy="1155525"/>
          </a:xfrm>
        </p:spPr>
        <p:txBody>
          <a:bodyPr anchor="b">
            <a:normAutofit/>
          </a:bodyPr>
          <a:lstStyle/>
          <a:p>
            <a:pPr algn="l"/>
            <a:endParaRPr lang="da-DK" sz="2000"/>
          </a:p>
        </p:txBody>
      </p:sp>
    </p:spTree>
    <p:extLst>
      <p:ext uri="{BB962C8B-B14F-4D97-AF65-F5344CB8AC3E}">
        <p14:creationId xmlns:p14="http://schemas.microsoft.com/office/powerpoint/2010/main" val="17449960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 kig i værktøjskassen</a:t>
            </a:r>
          </a:p>
        </p:txBody>
      </p:sp>
      <p:pic>
        <p:nvPicPr>
          <p:cNvPr id="4" name="Pladsholder til indhold 3"/>
          <p:cNvPicPr>
            <a:picLocks noGrp="1" noChangeAspect="1"/>
          </p:cNvPicPr>
          <p:nvPr>
            <p:ph idx="1"/>
          </p:nvPr>
        </p:nvPicPr>
        <p:blipFill>
          <a:blip r:embed="rId2"/>
          <a:stretch>
            <a:fillRect/>
          </a:stretch>
        </p:blipFill>
        <p:spPr>
          <a:xfrm>
            <a:off x="2917759" y="1825625"/>
            <a:ext cx="6356481" cy="4351338"/>
          </a:xfrm>
          <a:prstGeom prst="rect">
            <a:avLst/>
          </a:prstGeom>
        </p:spPr>
      </p:pic>
    </p:spTree>
    <p:extLst>
      <p:ext uri="{BB962C8B-B14F-4D97-AF65-F5344CB8AC3E}">
        <p14:creationId xmlns:p14="http://schemas.microsoft.com/office/powerpoint/2010/main" val="1538760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Oplæsning</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608" t="40486" r="12120"/>
          <a:stretch/>
        </p:blipFill>
        <p:spPr>
          <a:xfrm rot="5400000">
            <a:off x="2311925" y="869518"/>
            <a:ext cx="5229833" cy="6660107"/>
          </a:xfrm>
        </p:spPr>
      </p:pic>
    </p:spTree>
    <p:extLst>
      <p:ext uri="{BB962C8B-B14F-4D97-AF65-F5344CB8AC3E}">
        <p14:creationId xmlns:p14="http://schemas.microsoft.com/office/powerpoint/2010/main" val="122154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Skrivning</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463" t="19472" r="7208" b="10898"/>
          <a:stretch/>
        </p:blipFill>
        <p:spPr>
          <a:xfrm rot="5400000">
            <a:off x="3345054" y="1086350"/>
            <a:ext cx="5006023" cy="6537278"/>
          </a:xfrm>
        </p:spPr>
      </p:pic>
    </p:spTree>
    <p:extLst>
      <p:ext uri="{BB962C8B-B14F-4D97-AF65-F5344CB8AC3E}">
        <p14:creationId xmlns:p14="http://schemas.microsoft.com/office/powerpoint/2010/main" val="3071654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Diktering lige ved hånden</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43" t="750" r="8240"/>
          <a:stretch/>
        </p:blipFill>
        <p:spPr>
          <a:xfrm rot="5400000">
            <a:off x="2365515" y="441184"/>
            <a:ext cx="4989597" cy="7229892"/>
          </a:xfrm>
        </p:spPr>
      </p:pic>
    </p:spTree>
    <p:extLst>
      <p:ext uri="{BB962C8B-B14F-4D97-AF65-F5344CB8AC3E}">
        <p14:creationId xmlns:p14="http://schemas.microsoft.com/office/powerpoint/2010/main" val="1045451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Gallup</a:t>
            </a:r>
          </a:p>
        </p:txBody>
      </p:sp>
      <p:pic>
        <p:nvPicPr>
          <p:cNvPr id="7" name="Pladsholder til indhold 3"/>
          <p:cNvPicPr>
            <a:picLocks noChangeAspect="1"/>
          </p:cNvPicPr>
          <p:nvPr/>
        </p:nvPicPr>
        <p:blipFill rotWithShape="1">
          <a:blip r:embed="rId2">
            <a:extLst>
              <a:ext uri="{28A0092B-C50C-407E-A947-70E740481C1C}">
                <a14:useLocalDpi xmlns:a14="http://schemas.microsoft.com/office/drawing/2010/main" val="0"/>
              </a:ext>
            </a:extLst>
          </a:blip>
          <a:srcRect l="25590" t="17954" r="37827" b="18977"/>
          <a:stretch/>
        </p:blipFill>
        <p:spPr>
          <a:xfrm rot="5400000">
            <a:off x="2631246" y="-266131"/>
            <a:ext cx="2615683" cy="6201775"/>
          </a:xfrm>
          <a:prstGeom prst="rect">
            <a:avLst/>
          </a:prstGeom>
        </p:spPr>
      </p:pic>
      <p:pic>
        <p:nvPicPr>
          <p:cNvPr id="6" name="Pladsholder til indhold 5"/>
          <p:cNvPicPr>
            <a:picLocks noGrp="1" noChangeAspect="1"/>
          </p:cNvPicPr>
          <p:nvPr>
            <p:ph idx="1"/>
          </p:nvPr>
        </p:nvPicPr>
        <p:blipFill>
          <a:blip r:embed="rId3"/>
          <a:stretch>
            <a:fillRect/>
          </a:stretch>
        </p:blipFill>
        <p:spPr>
          <a:xfrm rot="5400000">
            <a:off x="6699780" y="1588694"/>
            <a:ext cx="3800542" cy="6738071"/>
          </a:xfrm>
          <a:prstGeom prst="rect">
            <a:avLst/>
          </a:prstGeom>
        </p:spPr>
      </p:pic>
      <p:sp>
        <p:nvSpPr>
          <p:cNvPr id="3" name="Tekstfelt 2"/>
          <p:cNvSpPr txBox="1"/>
          <p:nvPr/>
        </p:nvSpPr>
        <p:spPr>
          <a:xfrm flipH="1">
            <a:off x="6023438" y="4326341"/>
            <a:ext cx="5330362" cy="1569660"/>
          </a:xfrm>
          <a:prstGeom prst="rect">
            <a:avLst/>
          </a:prstGeom>
          <a:solidFill>
            <a:schemeClr val="bg1"/>
          </a:solidFill>
        </p:spPr>
        <p:txBody>
          <a:bodyPr wrap="square" rtlCol="0">
            <a:spAutoFit/>
          </a:bodyPr>
          <a:lstStyle/>
          <a:p>
            <a:r>
              <a:rPr lang="da-DK" sz="3200" dirty="0">
                <a:latin typeface="Informal Roman" panose="030604020304060B0204" pitchFamily="66" charset="0"/>
              </a:rPr>
              <a:t>Hvor mange af jer kender og bruger tale-til-tekst på jeres mobiltelefoner?? </a:t>
            </a:r>
          </a:p>
        </p:txBody>
      </p:sp>
    </p:spTree>
    <p:extLst>
      <p:ext uri="{BB962C8B-B14F-4D97-AF65-F5344CB8AC3E}">
        <p14:creationId xmlns:p14="http://schemas.microsoft.com/office/powerpoint/2010/main" val="112497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673" t="15403" r="27003" b="13254"/>
          <a:stretch/>
        </p:blipFill>
        <p:spPr>
          <a:xfrm rot="5400000">
            <a:off x="3649352" y="-758054"/>
            <a:ext cx="4752268" cy="9648973"/>
          </a:xfrm>
        </p:spPr>
      </p:pic>
    </p:spTree>
    <p:extLst>
      <p:ext uri="{BB962C8B-B14F-4D97-AF65-F5344CB8AC3E}">
        <p14:creationId xmlns:p14="http://schemas.microsoft.com/office/powerpoint/2010/main" val="75244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3"/>
          <p:cNvPicPr>
            <a:picLocks noChangeAspect="1"/>
          </p:cNvPicPr>
          <p:nvPr/>
        </p:nvPicPr>
        <p:blipFill rotWithShape="1">
          <a:blip r:embed="rId2"/>
          <a:srcRect l="17310" t="15124" r="23104" b="26966"/>
          <a:stretch/>
        </p:blipFill>
        <p:spPr>
          <a:xfrm>
            <a:off x="1405718" y="0"/>
            <a:ext cx="4842601" cy="6469324"/>
          </a:xfrm>
          <a:prstGeom prst="rect">
            <a:avLst/>
          </a:prstGeom>
          <a:effectLst/>
        </p:spPr>
      </p:pic>
      <p:sp>
        <p:nvSpPr>
          <p:cNvPr id="2" name="Titel 1"/>
          <p:cNvSpPr>
            <a:spLocks noGrp="1"/>
          </p:cNvSpPr>
          <p:nvPr>
            <p:ph type="title"/>
          </p:nvPr>
        </p:nvSpPr>
        <p:spPr>
          <a:xfrm>
            <a:off x="4965430" y="629266"/>
            <a:ext cx="6586491" cy="1676603"/>
          </a:xfrm>
        </p:spPr>
        <p:txBody>
          <a:bodyPr>
            <a:normAutofit/>
          </a:bodyPr>
          <a:lstStyle/>
          <a:p>
            <a:endParaRPr lang="da-DK"/>
          </a:p>
        </p:txBody>
      </p:sp>
      <p:pic>
        <p:nvPicPr>
          <p:cNvPr id="3" name="Pladsholder til indhold 2"/>
          <p:cNvPicPr>
            <a:picLocks noGrp="1" noChangeAspect="1"/>
          </p:cNvPicPr>
          <p:nvPr>
            <p:ph idx="1"/>
          </p:nvPr>
        </p:nvPicPr>
        <p:blipFill rotWithShape="1">
          <a:blip r:embed="rId3"/>
          <a:srcRect l="60417" t="16340" b="20621"/>
          <a:stretch/>
        </p:blipFill>
        <p:spPr>
          <a:xfrm>
            <a:off x="6871221" y="1582537"/>
            <a:ext cx="4057798" cy="4462585"/>
          </a:xfrm>
          <a:prstGeom prst="rect">
            <a:avLst/>
          </a:prstGeom>
        </p:spPr>
      </p:pic>
    </p:spTree>
    <p:extLst>
      <p:ext uri="{BB962C8B-B14F-4D97-AF65-F5344CB8AC3E}">
        <p14:creationId xmlns:p14="http://schemas.microsoft.com/office/powerpoint/2010/main" val="556827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4119" t="13513" r="3523" b="8390"/>
          <a:stretch/>
        </p:blipFill>
        <p:spPr>
          <a:xfrm rot="5400000">
            <a:off x="2756029" y="1166065"/>
            <a:ext cx="4751057" cy="6196085"/>
          </a:xfrm>
        </p:spPr>
      </p:pic>
      <p:sp>
        <p:nvSpPr>
          <p:cNvPr id="3" name="Tekstfelt 2"/>
          <p:cNvSpPr txBox="1"/>
          <p:nvPr/>
        </p:nvSpPr>
        <p:spPr>
          <a:xfrm flipH="1">
            <a:off x="3403067" y="3466531"/>
            <a:ext cx="4103201" cy="2308324"/>
          </a:xfrm>
          <a:prstGeom prst="rect">
            <a:avLst/>
          </a:prstGeom>
          <a:solidFill>
            <a:schemeClr val="bg1"/>
          </a:solidFill>
        </p:spPr>
        <p:txBody>
          <a:bodyPr wrap="square" rtlCol="0">
            <a:spAutoFit/>
          </a:bodyPr>
          <a:lstStyle/>
          <a:p>
            <a:r>
              <a:rPr lang="da-DK" sz="3600" dirty="0">
                <a:latin typeface="Informal Roman" panose="030604020304060B0204" pitchFamily="66" charset="0"/>
              </a:rPr>
              <a:t>Send en sms ved at bruge tale til tekst</a:t>
            </a:r>
          </a:p>
          <a:p>
            <a:endParaRPr lang="da-DK" sz="3600" dirty="0">
              <a:latin typeface="Informal Roman" panose="030604020304060B0204" pitchFamily="66" charset="0"/>
            </a:endParaRPr>
          </a:p>
          <a:p>
            <a:endParaRPr lang="da-DK" sz="3600" dirty="0">
              <a:latin typeface="Informal Roman" panose="030604020304060B0204" pitchFamily="66" charset="0"/>
            </a:endParaRPr>
          </a:p>
        </p:txBody>
      </p:sp>
    </p:spTree>
    <p:extLst>
      <p:ext uri="{BB962C8B-B14F-4D97-AF65-F5344CB8AC3E}">
        <p14:creationId xmlns:p14="http://schemas.microsoft.com/office/powerpoint/2010/main" val="264788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Skyen</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961" t="4051" r="38433" b="35101"/>
          <a:stretch/>
        </p:blipFill>
        <p:spPr>
          <a:xfrm rot="5400000">
            <a:off x="6549511" y="1117374"/>
            <a:ext cx="2896485" cy="4886232"/>
          </a:xfrm>
        </p:spPr>
      </p:pic>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l="25486" t="45204" r="20324" b="12608"/>
          <a:stretch/>
        </p:blipFill>
        <p:spPr>
          <a:xfrm rot="5400000">
            <a:off x="1559512" y="1550542"/>
            <a:ext cx="3964162" cy="4244455"/>
          </a:xfrm>
          <a:prstGeom prst="rect">
            <a:avLst/>
          </a:prstGeom>
        </p:spPr>
      </p:pic>
    </p:spTree>
    <p:extLst>
      <p:ext uri="{BB962C8B-B14F-4D97-AF65-F5344CB8AC3E}">
        <p14:creationId xmlns:p14="http://schemas.microsoft.com/office/powerpoint/2010/main" val="1517487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Delte mapper</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9510" t="825" r="6447" b="-1"/>
          <a:stretch/>
        </p:blipFill>
        <p:spPr>
          <a:xfrm rot="5400000">
            <a:off x="2413892" y="114995"/>
            <a:ext cx="5058879" cy="8210267"/>
          </a:xfrm>
        </p:spPr>
      </p:pic>
    </p:spTree>
    <p:extLst>
      <p:ext uri="{BB962C8B-B14F-4D97-AF65-F5344CB8AC3E}">
        <p14:creationId xmlns:p14="http://schemas.microsoft.com/office/powerpoint/2010/main" val="2160560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6186054" cy="1325563"/>
          </a:xfrm>
        </p:spPr>
        <p:txBody>
          <a:bodyPr/>
          <a:lstStyle/>
          <a:p>
            <a:r>
              <a:rPr lang="da-DK" dirty="0"/>
              <a:t>Workshoppens program</a:t>
            </a:r>
          </a:p>
        </p:txBody>
      </p:sp>
      <p:sp>
        <p:nvSpPr>
          <p:cNvPr id="3" name="Pladsholder til indhold 2"/>
          <p:cNvSpPr>
            <a:spLocks noGrp="1"/>
          </p:cNvSpPr>
          <p:nvPr>
            <p:ph idx="1"/>
          </p:nvPr>
        </p:nvSpPr>
        <p:spPr/>
        <p:txBody>
          <a:bodyPr>
            <a:normAutofit/>
          </a:bodyPr>
          <a:lstStyle/>
          <a:p>
            <a:pPr fontAlgn="base"/>
            <a:r>
              <a:rPr lang="da-DK" dirty="0"/>
              <a:t>Værktøjskassen:</a:t>
            </a:r>
          </a:p>
          <a:p>
            <a:pPr lvl="1" fontAlgn="base"/>
            <a:r>
              <a:rPr lang="da-DK" dirty="0"/>
              <a:t>LST med fokus på diktering</a:t>
            </a:r>
          </a:p>
          <a:p>
            <a:pPr lvl="1"/>
            <a:r>
              <a:rPr lang="da-DK" dirty="0"/>
              <a:t>Google drev</a:t>
            </a:r>
          </a:p>
          <a:p>
            <a:pPr lvl="1"/>
            <a:r>
              <a:rPr lang="da-DK" dirty="0"/>
              <a:t>Struktur på opgaver.</a:t>
            </a:r>
          </a:p>
          <a:p>
            <a:pPr lvl="1"/>
            <a:endParaRPr lang="da-DK" dirty="0"/>
          </a:p>
          <a:p>
            <a:pPr fontAlgn="base"/>
            <a:r>
              <a:rPr lang="da-DK" dirty="0"/>
              <a:t>Muligheder for skriftligheden</a:t>
            </a:r>
          </a:p>
          <a:p>
            <a:pPr lvl="1" fontAlgn="base"/>
            <a:r>
              <a:rPr lang="da-DK" dirty="0"/>
              <a:t>Skriftlig fremstilling med tale til tekst</a:t>
            </a:r>
          </a:p>
          <a:p>
            <a:pPr fontAlgn="base"/>
            <a:endParaRPr lang="da-DK" dirty="0"/>
          </a:p>
          <a:p>
            <a:pPr fontAlgn="base"/>
            <a:r>
              <a:rPr lang="da-DK" dirty="0"/>
              <a:t>Tanker om inklusion</a:t>
            </a:r>
          </a:p>
          <a:p>
            <a:pPr fontAlgn="base"/>
            <a:endParaRPr lang="da-DK" dirty="0"/>
          </a:p>
          <a:p>
            <a:pPr lvl="1"/>
            <a:endParaRPr lang="da-DK" dirty="0"/>
          </a:p>
          <a:p>
            <a:pPr marL="457200" lvl="1" indent="0">
              <a:buNone/>
            </a:pPr>
            <a:endParaRPr lang="da-DK" dirty="0"/>
          </a:p>
        </p:txBody>
      </p:sp>
    </p:spTree>
    <p:extLst>
      <p:ext uri="{BB962C8B-B14F-4D97-AF65-F5344CB8AC3E}">
        <p14:creationId xmlns:p14="http://schemas.microsoft.com/office/powerpoint/2010/main" val="37620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skriveskabeloner</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1542" r="3700"/>
          <a:stretch/>
        </p:blipFill>
        <p:spPr>
          <a:xfrm rot="5400000">
            <a:off x="1844471" y="684416"/>
            <a:ext cx="4955775" cy="6968320"/>
          </a:xfrm>
        </p:spPr>
      </p:pic>
    </p:spTree>
    <p:extLst>
      <p:ext uri="{BB962C8B-B14F-4D97-AF65-F5344CB8AC3E}">
        <p14:creationId xmlns:p14="http://schemas.microsoft.com/office/powerpoint/2010/main" val="43348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1403" t="11316" r="10443" b="9776"/>
          <a:stretch/>
        </p:blipFill>
        <p:spPr>
          <a:xfrm rot="5400000">
            <a:off x="3047936" y="204284"/>
            <a:ext cx="5019096" cy="7991905"/>
          </a:xfrm>
        </p:spPr>
      </p:pic>
      <p:sp>
        <p:nvSpPr>
          <p:cNvPr id="7" name="Tekstfelt 6"/>
          <p:cNvSpPr txBox="1"/>
          <p:nvPr/>
        </p:nvSpPr>
        <p:spPr>
          <a:xfrm>
            <a:off x="1958457" y="2708474"/>
            <a:ext cx="13217853" cy="307777"/>
          </a:xfrm>
          <a:prstGeom prst="rect">
            <a:avLst/>
          </a:prstGeom>
          <a:noFill/>
        </p:spPr>
        <p:txBody>
          <a:bodyPr wrap="square" rtlCol="0">
            <a:spAutoFit/>
          </a:bodyPr>
          <a:lstStyle/>
          <a:p>
            <a:r>
              <a:rPr lang="da-DK" sz="1400" dirty="0">
                <a:hlinkClick r:id="rId4"/>
              </a:rPr>
              <a:t>https://docs.google.com/document/d/1G7IC4sPv0DntKMlWv01zEIp8t0BhtNUkJ10KTm4DLHc/edit</a:t>
            </a:r>
            <a:r>
              <a:rPr lang="da-DK" sz="1400" dirty="0"/>
              <a:t> </a:t>
            </a:r>
          </a:p>
        </p:txBody>
      </p:sp>
    </p:spTree>
    <p:extLst>
      <p:ext uri="{BB962C8B-B14F-4D97-AF65-F5344CB8AC3E}">
        <p14:creationId xmlns:p14="http://schemas.microsoft.com/office/powerpoint/2010/main" val="655962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Snak med sidemakker</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590" t="17954" r="1761" b="18977"/>
          <a:stretch/>
        </p:blipFill>
        <p:spPr>
          <a:xfrm rot="5400000">
            <a:off x="1267973" y="1125073"/>
            <a:ext cx="5194379" cy="6201775"/>
          </a:xfrm>
        </p:spPr>
      </p:pic>
    </p:spTree>
    <p:extLst>
      <p:ext uri="{BB962C8B-B14F-4D97-AF65-F5344CB8AC3E}">
        <p14:creationId xmlns:p14="http://schemas.microsoft.com/office/powerpoint/2010/main" val="2316086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Skriftlig fremstilling</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3767" t="52091" r="8411" b="3764"/>
          <a:stretch/>
        </p:blipFill>
        <p:spPr>
          <a:xfrm rot="5400000">
            <a:off x="247600" y="2144644"/>
            <a:ext cx="5226635" cy="3613232"/>
          </a:xfrm>
        </p:spPr>
      </p:pic>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l="28017" t="28525" r="2329" b="36848"/>
          <a:stretch/>
        </p:blipFill>
        <p:spPr>
          <a:xfrm rot="5400000">
            <a:off x="7091951" y="2057064"/>
            <a:ext cx="5062500" cy="3461198"/>
          </a:xfrm>
          <a:prstGeom prst="rect">
            <a:avLst/>
          </a:prstGeom>
        </p:spPr>
      </p:pic>
    </p:spTree>
    <p:extLst>
      <p:ext uri="{BB962C8B-B14F-4D97-AF65-F5344CB8AC3E}">
        <p14:creationId xmlns:p14="http://schemas.microsoft.com/office/powerpoint/2010/main" val="262614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r="14115"/>
          <a:stretch/>
        </p:blipFill>
        <p:spPr>
          <a:xfrm>
            <a:off x="838200" y="-1"/>
            <a:ext cx="5480713" cy="8776395"/>
          </a:xfrm>
        </p:spPr>
      </p:pic>
    </p:spTree>
    <p:extLst>
      <p:ext uri="{BB962C8B-B14F-4D97-AF65-F5344CB8AC3E}">
        <p14:creationId xmlns:p14="http://schemas.microsoft.com/office/powerpoint/2010/main" val="394151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BigBrother</a:t>
            </a:r>
            <a:r>
              <a:rPr lang="da-DK" dirty="0"/>
              <a:t> is </a:t>
            </a:r>
            <a:r>
              <a:rPr lang="da-DK" dirty="0" err="1"/>
              <a:t>watching</a:t>
            </a:r>
            <a:endParaRPr lang="da-DK" dirty="0"/>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1156" r="3777"/>
          <a:stretch/>
        </p:blipFill>
        <p:spPr>
          <a:xfrm rot="5400000">
            <a:off x="1555028" y="667925"/>
            <a:ext cx="4955771" cy="7001301"/>
          </a:xfrm>
        </p:spPr>
      </p:pic>
    </p:spTree>
    <p:extLst>
      <p:ext uri="{BB962C8B-B14F-4D97-AF65-F5344CB8AC3E}">
        <p14:creationId xmlns:p14="http://schemas.microsoft.com/office/powerpoint/2010/main" val="3595057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Jeres hverdag?</a:t>
            </a:r>
          </a:p>
        </p:txBody>
      </p:sp>
      <p:pic>
        <p:nvPicPr>
          <p:cNvPr id="3" name="Billede 2"/>
          <p:cNvPicPr>
            <a:picLocks noChangeAspect="1"/>
          </p:cNvPicPr>
          <p:nvPr/>
        </p:nvPicPr>
        <p:blipFill rotWithShape="1">
          <a:blip r:embed="rId2"/>
          <a:srcRect l="13454" t="6791" r="9239"/>
          <a:stretch/>
        </p:blipFill>
        <p:spPr>
          <a:xfrm rot="5400000">
            <a:off x="3023601" y="-428702"/>
            <a:ext cx="5337811" cy="8975377"/>
          </a:xfrm>
          <a:prstGeom prst="rect">
            <a:avLst/>
          </a:prstGeom>
        </p:spPr>
      </p:pic>
      <p:sp>
        <p:nvSpPr>
          <p:cNvPr id="5" name="Pladsholder til indhold 4"/>
          <p:cNvSpPr>
            <a:spLocks noGrp="1"/>
          </p:cNvSpPr>
          <p:nvPr>
            <p:ph idx="1"/>
          </p:nvPr>
        </p:nvSpPr>
        <p:spPr>
          <a:xfrm rot="21563">
            <a:off x="2688391" y="2364801"/>
            <a:ext cx="7031500" cy="3170646"/>
          </a:xfrm>
          <a:solidFill>
            <a:schemeClr val="bg1"/>
          </a:solidFill>
        </p:spPr>
        <p:txBody>
          <a:bodyPr>
            <a:normAutofit/>
          </a:bodyPr>
          <a:lstStyle/>
          <a:p>
            <a:r>
              <a:rPr lang="da-DK" sz="3600" dirty="0">
                <a:latin typeface="Informal Roman" panose="030604020304060B0204" pitchFamily="66" charset="0"/>
              </a:rPr>
              <a:t>Diktér en tekst på jeres telefon om udfordringerne ved at inkludere ordblinde i undervisningen.</a:t>
            </a:r>
          </a:p>
        </p:txBody>
      </p:sp>
    </p:spTree>
    <p:extLst>
      <p:ext uri="{BB962C8B-B14F-4D97-AF65-F5344CB8AC3E}">
        <p14:creationId xmlns:p14="http://schemas.microsoft.com/office/powerpoint/2010/main" val="83965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Jeres hverdag?</a:t>
            </a:r>
          </a:p>
        </p:txBody>
      </p:sp>
      <p:pic>
        <p:nvPicPr>
          <p:cNvPr id="3" name="Billede 2"/>
          <p:cNvPicPr>
            <a:picLocks noChangeAspect="1"/>
          </p:cNvPicPr>
          <p:nvPr/>
        </p:nvPicPr>
        <p:blipFill rotWithShape="1">
          <a:blip r:embed="rId2"/>
          <a:srcRect l="13454" t="6791" r="9239"/>
          <a:stretch/>
        </p:blipFill>
        <p:spPr>
          <a:xfrm rot="5400000">
            <a:off x="3023601" y="-428702"/>
            <a:ext cx="5337811" cy="8975377"/>
          </a:xfrm>
          <a:prstGeom prst="rect">
            <a:avLst/>
          </a:prstGeom>
        </p:spPr>
      </p:pic>
      <p:sp>
        <p:nvSpPr>
          <p:cNvPr id="5" name="Pladsholder til indhold 4"/>
          <p:cNvSpPr>
            <a:spLocks noGrp="1"/>
          </p:cNvSpPr>
          <p:nvPr>
            <p:ph idx="1"/>
          </p:nvPr>
        </p:nvSpPr>
        <p:spPr>
          <a:xfrm rot="21563">
            <a:off x="2688391" y="2364801"/>
            <a:ext cx="7031500" cy="3170646"/>
          </a:xfrm>
          <a:solidFill>
            <a:schemeClr val="bg1"/>
          </a:solidFill>
        </p:spPr>
        <p:txBody>
          <a:bodyPr>
            <a:normAutofit/>
          </a:bodyPr>
          <a:lstStyle/>
          <a:p>
            <a:r>
              <a:rPr lang="da-DK" sz="3600" dirty="0">
                <a:latin typeface="Informal Roman" panose="030604020304060B0204" pitchFamily="66" charset="0"/>
              </a:rPr>
              <a:t>Diktér en tekst på jeres telefon om udfordringerne ved at inkludere ordblinde i undervisningen.</a:t>
            </a:r>
          </a:p>
        </p:txBody>
      </p:sp>
    </p:spTree>
    <p:extLst>
      <p:ext uri="{BB962C8B-B14F-4D97-AF65-F5344CB8AC3E}">
        <p14:creationId xmlns:p14="http://schemas.microsoft.com/office/powerpoint/2010/main" val="150293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Nye udfordringer</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0919" t="27661" r="2999" b="17018"/>
          <a:stretch/>
        </p:blipFill>
        <p:spPr>
          <a:xfrm rot="5400000">
            <a:off x="1924332" y="1542198"/>
            <a:ext cx="5117913" cy="5117911"/>
          </a:xfrm>
        </p:spPr>
      </p:pic>
    </p:spTree>
    <p:extLst>
      <p:ext uri="{BB962C8B-B14F-4D97-AF65-F5344CB8AC3E}">
        <p14:creationId xmlns:p14="http://schemas.microsoft.com/office/powerpoint/2010/main" val="1629810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24176" r="4787" b="14035"/>
          <a:stretch/>
        </p:blipFill>
        <p:spPr>
          <a:xfrm rot="5400000">
            <a:off x="508093" y="900773"/>
            <a:ext cx="6140925" cy="5480712"/>
          </a:xfrm>
        </p:spPr>
      </p:pic>
    </p:spTree>
    <p:extLst>
      <p:ext uri="{BB962C8B-B14F-4D97-AF65-F5344CB8AC3E}">
        <p14:creationId xmlns:p14="http://schemas.microsoft.com/office/powerpoint/2010/main" val="114696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r>
              <a:rPr lang="da-DK" dirty="0"/>
              <a:t>Thea Ebdrup Nørgaard</a:t>
            </a:r>
          </a:p>
        </p:txBody>
      </p:sp>
      <p:pic>
        <p:nvPicPr>
          <p:cNvPr id="3074" name="Picture 2" descr="profilbilled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923" y="2476072"/>
            <a:ext cx="1654307" cy="2354976"/>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p:cNvSpPr txBox="1"/>
          <p:nvPr/>
        </p:nvSpPr>
        <p:spPr>
          <a:xfrm>
            <a:off x="2548848" y="2339594"/>
            <a:ext cx="8804952" cy="2954655"/>
          </a:xfrm>
          <a:prstGeom prst="rect">
            <a:avLst/>
          </a:prstGeom>
          <a:noFill/>
        </p:spPr>
        <p:txBody>
          <a:bodyPr wrap="square" rtlCol="0">
            <a:spAutoFit/>
          </a:bodyPr>
          <a:lstStyle/>
          <a:p>
            <a:pPr marL="285750" indent="-285750">
              <a:buFontTx/>
              <a:buChar char="-"/>
            </a:pPr>
            <a:r>
              <a:rPr lang="da-DK" sz="2400" dirty="0"/>
              <a:t>Uddannet 2003</a:t>
            </a:r>
          </a:p>
          <a:p>
            <a:pPr marL="285750" indent="-285750">
              <a:buFontTx/>
              <a:buChar char="-"/>
            </a:pPr>
            <a:r>
              <a:rPr lang="da-DK" sz="2400" dirty="0"/>
              <a:t>Ansat i folkeskolen mellem 2003 og 2014</a:t>
            </a:r>
          </a:p>
          <a:p>
            <a:pPr marL="285750" indent="-285750">
              <a:buFontTx/>
              <a:buChar char="-"/>
            </a:pPr>
            <a:r>
              <a:rPr lang="da-DK" sz="2400" dirty="0"/>
              <a:t>Praktiklæreruddannelsen 2009</a:t>
            </a:r>
          </a:p>
          <a:p>
            <a:pPr marL="285750" indent="-285750">
              <a:buFontTx/>
              <a:buChar char="-"/>
            </a:pPr>
            <a:r>
              <a:rPr lang="da-DK" sz="2400" dirty="0"/>
              <a:t>Læsevejlederuddannelsen 2013</a:t>
            </a:r>
          </a:p>
          <a:p>
            <a:pPr marL="285750" indent="-285750">
              <a:buFontTx/>
              <a:buChar char="-"/>
            </a:pPr>
            <a:r>
              <a:rPr lang="da-DK" sz="2400" dirty="0"/>
              <a:t>Farsø Efterskole siden 2014</a:t>
            </a:r>
          </a:p>
          <a:p>
            <a:pPr marL="285750" indent="-285750">
              <a:buFontTx/>
              <a:buChar char="-"/>
            </a:pPr>
            <a:r>
              <a:rPr lang="da-DK" sz="2400" dirty="0"/>
              <a:t>PD  modul i undersøgelse af pædagogisk praksis 2016 </a:t>
            </a:r>
          </a:p>
          <a:p>
            <a:pPr marL="285750" indent="-285750">
              <a:buFontTx/>
              <a:buChar char="-"/>
            </a:pPr>
            <a:r>
              <a:rPr lang="da-DK" sz="2400" dirty="0"/>
              <a:t>PD modul i pædagogisk viden og forskning 2017</a:t>
            </a:r>
          </a:p>
          <a:p>
            <a:r>
              <a:rPr lang="da-DK" dirty="0"/>
              <a:t> </a:t>
            </a:r>
          </a:p>
        </p:txBody>
      </p:sp>
    </p:spTree>
    <p:extLst>
      <p:ext uri="{BB962C8B-B14F-4D97-AF65-F5344CB8AC3E}">
        <p14:creationId xmlns:p14="http://schemas.microsoft.com/office/powerpoint/2010/main" val="1658907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3496" t="17723" r="5791" b="4907"/>
          <a:stretch/>
        </p:blipFill>
        <p:spPr>
          <a:xfrm rot="5400000">
            <a:off x="1106420" y="1017710"/>
            <a:ext cx="5375313" cy="6305267"/>
          </a:xfrm>
        </p:spPr>
      </p:pic>
    </p:spTree>
    <p:extLst>
      <p:ext uri="{BB962C8B-B14F-4D97-AF65-F5344CB8AC3E}">
        <p14:creationId xmlns:p14="http://schemas.microsoft.com/office/powerpoint/2010/main" val="540756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Mobilisering af </a:t>
            </a:r>
            <a:br>
              <a:rPr lang="da-DK" dirty="0"/>
            </a:br>
            <a:r>
              <a:rPr lang="da-DK" dirty="0"/>
              <a:t>”forestillingsskabeloner”</a:t>
            </a: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6346" y="1690688"/>
            <a:ext cx="6594886" cy="4946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4941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Fremkaldelse af brugbar</a:t>
            </a:r>
            <a:br>
              <a:rPr lang="da-DK" dirty="0"/>
            </a:br>
            <a:r>
              <a:rPr lang="da-DK" dirty="0"/>
              <a:t>viden</a:t>
            </a: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9427" y="1690688"/>
            <a:ext cx="6597380" cy="4948035"/>
          </a:xfrm>
        </p:spPr>
      </p:pic>
    </p:spTree>
    <p:extLst>
      <p:ext uri="{BB962C8B-B14F-4D97-AF65-F5344CB8AC3E}">
        <p14:creationId xmlns:p14="http://schemas.microsoft.com/office/powerpoint/2010/main" val="1158874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Sproglige </a:t>
            </a:r>
            <a:r>
              <a:rPr lang="da-DK" dirty="0" err="1"/>
              <a:t>bearbejdsnings</a:t>
            </a:r>
            <a:r>
              <a:rPr lang="da-DK" dirty="0"/>
              <a:t>-</a:t>
            </a:r>
            <a:br>
              <a:rPr lang="da-DK" dirty="0"/>
            </a:br>
            <a:r>
              <a:rPr lang="da-DK" dirty="0"/>
              <a:t>processer</a:t>
            </a:r>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5653" y="1690688"/>
            <a:ext cx="6761153" cy="5070865"/>
          </a:xfrm>
        </p:spPr>
      </p:pic>
    </p:spTree>
    <p:extLst>
      <p:ext uri="{BB962C8B-B14F-4D97-AF65-F5344CB8AC3E}">
        <p14:creationId xmlns:p14="http://schemas.microsoft.com/office/powerpoint/2010/main" val="2262341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Mirakelkuren?</a:t>
            </a:r>
          </a:p>
        </p:txBody>
      </p:sp>
      <p:pic>
        <p:nvPicPr>
          <p:cNvPr id="3" name="Billede 2"/>
          <p:cNvPicPr>
            <a:picLocks noChangeAspect="1"/>
          </p:cNvPicPr>
          <p:nvPr/>
        </p:nvPicPr>
        <p:blipFill rotWithShape="1">
          <a:blip r:embed="rId2"/>
          <a:srcRect l="13454" t="6791" r="9239"/>
          <a:stretch/>
        </p:blipFill>
        <p:spPr>
          <a:xfrm rot="5400000">
            <a:off x="3023601" y="-428702"/>
            <a:ext cx="5337811" cy="8975377"/>
          </a:xfrm>
          <a:prstGeom prst="rect">
            <a:avLst/>
          </a:prstGeom>
        </p:spPr>
      </p:pic>
      <p:sp>
        <p:nvSpPr>
          <p:cNvPr id="5" name="Pladsholder til indhold 4"/>
          <p:cNvSpPr>
            <a:spLocks noGrp="1"/>
          </p:cNvSpPr>
          <p:nvPr>
            <p:ph idx="1"/>
          </p:nvPr>
        </p:nvSpPr>
        <p:spPr>
          <a:xfrm rot="21563">
            <a:off x="2688391" y="2364801"/>
            <a:ext cx="7031500" cy="3170646"/>
          </a:xfrm>
          <a:solidFill>
            <a:schemeClr val="bg1"/>
          </a:solidFill>
        </p:spPr>
        <p:txBody>
          <a:bodyPr>
            <a:normAutofit lnSpcReduction="10000"/>
          </a:bodyPr>
          <a:lstStyle/>
          <a:p>
            <a:r>
              <a:rPr lang="da-DK" sz="3600" dirty="0">
                <a:latin typeface="Informal Roman" panose="030604020304060B0204" pitchFamily="66" charset="0"/>
              </a:rPr>
              <a:t>Hvilke af de 3 problemstillinger kan tale-til-tekst afhjælpe</a:t>
            </a:r>
          </a:p>
          <a:p>
            <a:r>
              <a:rPr lang="da-DK" sz="3600" dirty="0">
                <a:latin typeface="Informal Roman" panose="030604020304060B0204" pitchFamily="66" charset="0"/>
              </a:rPr>
              <a:t>Hvad kan vi gøre for at afhjælpe de andre problematikker?</a:t>
            </a:r>
          </a:p>
          <a:p>
            <a:r>
              <a:rPr lang="da-DK" sz="3600" dirty="0">
                <a:latin typeface="Informal Roman" panose="030604020304060B0204" pitchFamily="66" charset="0"/>
              </a:rPr>
              <a:t>Hvordan kan jeg inkludere i skriftsprogskulturen?</a:t>
            </a:r>
          </a:p>
        </p:txBody>
      </p:sp>
    </p:spTree>
    <p:extLst>
      <p:ext uri="{BB962C8B-B14F-4D97-AF65-F5344CB8AC3E}">
        <p14:creationId xmlns:p14="http://schemas.microsoft.com/office/powerpoint/2010/main" val="285076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697329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Didaktisk </a:t>
            </a:r>
            <a:r>
              <a:rPr lang="da-DK" dirty="0" err="1"/>
              <a:t>diskusion</a:t>
            </a:r>
            <a:br>
              <a:rPr lang="da-DK" dirty="0"/>
            </a:br>
            <a:r>
              <a:rPr lang="da-DK" dirty="0"/>
              <a:t>Hvor tidligt og hvordan?</a:t>
            </a:r>
          </a:p>
        </p:txBody>
      </p:sp>
      <p:pic>
        <p:nvPicPr>
          <p:cNvPr id="5" name="Pladsholder til indhold 4"/>
          <p:cNvPicPr>
            <a:picLocks noGrp="1" noChangeAspect="1"/>
          </p:cNvPicPr>
          <p:nvPr>
            <p:ph idx="1"/>
          </p:nvPr>
        </p:nvPicPr>
        <p:blipFill rotWithShape="1">
          <a:blip r:embed="rId3">
            <a:extLst>
              <a:ext uri="{28A0092B-C50C-407E-A947-70E740481C1C}">
                <a14:useLocalDpi xmlns:a14="http://schemas.microsoft.com/office/drawing/2010/main" val="0"/>
              </a:ext>
            </a:extLst>
          </a:blip>
          <a:srcRect l="19350" r="2169"/>
          <a:stretch/>
        </p:blipFill>
        <p:spPr>
          <a:xfrm rot="5400000">
            <a:off x="2660802" y="-416771"/>
            <a:ext cx="5286132" cy="9263409"/>
          </a:xfrm>
        </p:spPr>
      </p:pic>
    </p:spTree>
    <p:extLst>
      <p:ext uri="{BB962C8B-B14F-4D97-AF65-F5344CB8AC3E}">
        <p14:creationId xmlns:p14="http://schemas.microsoft.com/office/powerpoint/2010/main" val="4139800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Elevtype</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t="2535" r="33256"/>
          <a:stretch/>
        </p:blipFill>
        <p:spPr>
          <a:xfrm rot="5400000">
            <a:off x="4026091" y="-163771"/>
            <a:ext cx="3357348" cy="10345003"/>
          </a:xfrm>
        </p:spPr>
      </p:pic>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l="71416" r="3558"/>
          <a:stretch/>
        </p:blipFill>
        <p:spPr>
          <a:xfrm rot="5400000">
            <a:off x="5080805" y="-2343579"/>
            <a:ext cx="1247922" cy="10345005"/>
          </a:xfrm>
          <a:prstGeom prst="rect">
            <a:avLst/>
          </a:prstGeom>
        </p:spPr>
      </p:pic>
    </p:spTree>
    <p:extLst>
      <p:ext uri="{BB962C8B-B14F-4D97-AF65-F5344CB8AC3E}">
        <p14:creationId xmlns:p14="http://schemas.microsoft.com/office/powerpoint/2010/main" val="2862630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Elevtype</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t="2535" r="33256"/>
          <a:stretch/>
        </p:blipFill>
        <p:spPr>
          <a:xfrm rot="5400000">
            <a:off x="4026091" y="-163771"/>
            <a:ext cx="3357348" cy="10345003"/>
          </a:xfrm>
        </p:spPr>
      </p:pic>
      <p:pic>
        <p:nvPicPr>
          <p:cNvPr id="3" name="Billede 2"/>
          <p:cNvPicPr>
            <a:picLocks noChangeAspect="1"/>
          </p:cNvPicPr>
          <p:nvPr/>
        </p:nvPicPr>
        <p:blipFill rotWithShape="1">
          <a:blip r:embed="rId3">
            <a:extLst>
              <a:ext uri="{28A0092B-C50C-407E-A947-70E740481C1C}">
                <a14:useLocalDpi xmlns:a14="http://schemas.microsoft.com/office/drawing/2010/main" val="0"/>
              </a:ext>
            </a:extLst>
          </a:blip>
          <a:srcRect l="48904" r="28653"/>
          <a:stretch/>
        </p:blipFill>
        <p:spPr>
          <a:xfrm rot="5400000">
            <a:off x="5145207" y="-2292822"/>
            <a:ext cx="1119118" cy="10345004"/>
          </a:xfrm>
          <a:prstGeom prst="rect">
            <a:avLst/>
          </a:prstGeom>
        </p:spPr>
      </p:pic>
    </p:spTree>
    <p:extLst>
      <p:ext uri="{BB962C8B-B14F-4D97-AF65-F5344CB8AC3E}">
        <p14:creationId xmlns:p14="http://schemas.microsoft.com/office/powerpoint/2010/main" val="423140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3" t="11708" r="27118" b="19752"/>
          <a:stretch/>
        </p:blipFill>
        <p:spPr>
          <a:xfrm rot="19975329">
            <a:off x="2593077" y="719513"/>
            <a:ext cx="4599294" cy="5971797"/>
          </a:xfrm>
        </p:spPr>
      </p:pic>
      <p:sp>
        <p:nvSpPr>
          <p:cNvPr id="2" name="Titel 1"/>
          <p:cNvSpPr>
            <a:spLocks noGrp="1"/>
          </p:cNvSpPr>
          <p:nvPr>
            <p:ph type="title"/>
          </p:nvPr>
        </p:nvSpPr>
        <p:spPr/>
        <p:txBody>
          <a:bodyPr/>
          <a:lstStyle/>
          <a:p>
            <a:r>
              <a:rPr lang="da-DK" dirty="0"/>
              <a:t>Grad af handicap</a:t>
            </a:r>
          </a:p>
        </p:txBody>
      </p:sp>
    </p:spTree>
    <p:extLst>
      <p:ext uri="{BB962C8B-B14F-4D97-AF65-F5344CB8AC3E}">
        <p14:creationId xmlns:p14="http://schemas.microsoft.com/office/powerpoint/2010/main" val="190507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Inklusion af ordblinde i</a:t>
            </a:r>
            <a:br>
              <a:rPr lang="da-DK" dirty="0"/>
            </a:br>
            <a:r>
              <a:rPr lang="da-DK" dirty="0"/>
              <a:t>skolens skriftsprogs-</a:t>
            </a:r>
            <a:br>
              <a:rPr lang="da-DK" dirty="0"/>
            </a:br>
            <a:r>
              <a:rPr lang="da-DK" dirty="0"/>
              <a:t>fællesskab: </a:t>
            </a:r>
            <a:r>
              <a:rPr lang="da-DK" dirty="0" err="1"/>
              <a:t>What</a:t>
            </a:r>
            <a:r>
              <a:rPr lang="da-DK" dirty="0"/>
              <a:t> to do?</a:t>
            </a:r>
          </a:p>
        </p:txBody>
      </p:sp>
      <p:pic>
        <p:nvPicPr>
          <p:cNvPr id="6" name="Pladsholder til indhold 5"/>
          <p:cNvPicPr>
            <a:picLocks noGrp="1" noChangeAspect="1"/>
          </p:cNvPicPr>
          <p:nvPr>
            <p:ph idx="1"/>
          </p:nvPr>
        </p:nvPicPr>
        <p:blipFill rotWithShape="1">
          <a:blip r:embed="rId3">
            <a:extLst>
              <a:ext uri="{28A0092B-C50C-407E-A947-70E740481C1C}">
                <a14:useLocalDpi xmlns:a14="http://schemas.microsoft.com/office/drawing/2010/main" val="0"/>
              </a:ext>
            </a:extLst>
          </a:blip>
          <a:srcRect t="8541" r="7153" b="37552"/>
          <a:stretch/>
        </p:blipFill>
        <p:spPr>
          <a:xfrm>
            <a:off x="2289450" y="1930436"/>
            <a:ext cx="5981093" cy="4775848"/>
          </a:xfrm>
        </p:spPr>
      </p:pic>
    </p:spTree>
    <p:extLst>
      <p:ext uri="{BB962C8B-B14F-4D97-AF65-F5344CB8AC3E}">
        <p14:creationId xmlns:p14="http://schemas.microsoft.com/office/powerpoint/2010/main" val="1700220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620" t="612" r="3062" b="-1"/>
          <a:stretch/>
        </p:blipFill>
        <p:spPr>
          <a:xfrm rot="5400000">
            <a:off x="1352261" y="1133"/>
            <a:ext cx="5364726" cy="7516496"/>
          </a:xfrm>
          <a:prstGeom prst="snip2SameRect">
            <a:avLst>
              <a:gd name="adj1" fmla="val 24075"/>
              <a:gd name="adj2" fmla="val 28207"/>
            </a:avLst>
          </a:prstGeom>
          <a:effectLst>
            <a:softEdge rad="0"/>
          </a:effectLst>
        </p:spPr>
      </p:pic>
      <p:sp>
        <p:nvSpPr>
          <p:cNvPr id="2" name="Titel 1"/>
          <p:cNvSpPr>
            <a:spLocks noGrp="1"/>
          </p:cNvSpPr>
          <p:nvPr>
            <p:ph type="title"/>
          </p:nvPr>
        </p:nvSpPr>
        <p:spPr/>
        <p:txBody>
          <a:bodyPr/>
          <a:lstStyle/>
          <a:p>
            <a:r>
              <a:rPr lang="da-DK" dirty="0"/>
              <a:t>Anderledes og udenfor?</a:t>
            </a:r>
          </a:p>
        </p:txBody>
      </p:sp>
    </p:spTree>
    <p:extLst>
      <p:ext uri="{BB962C8B-B14F-4D97-AF65-F5344CB8AC3E}">
        <p14:creationId xmlns:p14="http://schemas.microsoft.com/office/powerpoint/2010/main" val="2480682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3"/>
          <p:cNvPicPr>
            <a:picLocks noChangeAspect="1"/>
          </p:cNvPicPr>
          <p:nvPr/>
        </p:nvPicPr>
        <p:blipFill rotWithShape="1">
          <a:blip r:embed="rId3"/>
          <a:srcRect l="10507" t="3256" r="21653" b="9841"/>
          <a:stretch/>
        </p:blipFill>
        <p:spPr>
          <a:xfrm>
            <a:off x="2402004" y="138259"/>
            <a:ext cx="3671249" cy="6464394"/>
          </a:xfrm>
          <a:prstGeom prst="rect">
            <a:avLst/>
          </a:prstGeom>
          <a:effectLst/>
        </p:spPr>
      </p:pic>
      <p:sp>
        <p:nvSpPr>
          <p:cNvPr id="2" name="Titel 1"/>
          <p:cNvSpPr>
            <a:spLocks noGrp="1"/>
          </p:cNvSpPr>
          <p:nvPr>
            <p:ph type="title"/>
          </p:nvPr>
        </p:nvSpPr>
        <p:spPr>
          <a:xfrm>
            <a:off x="4965430" y="629266"/>
            <a:ext cx="6586491" cy="1676603"/>
          </a:xfrm>
        </p:spPr>
        <p:txBody>
          <a:bodyPr>
            <a:normAutofit/>
          </a:bodyPr>
          <a:lstStyle/>
          <a:p>
            <a:endParaRPr lang="da-DK"/>
          </a:p>
        </p:txBody>
      </p:sp>
      <p:sp>
        <p:nvSpPr>
          <p:cNvPr id="8" name="Content Placeholder 7"/>
          <p:cNvSpPr>
            <a:spLocks noGrp="1"/>
          </p:cNvSpPr>
          <p:nvPr>
            <p:ph idx="1"/>
          </p:nvPr>
        </p:nvSpPr>
        <p:spPr>
          <a:xfrm>
            <a:off x="4965431" y="2438400"/>
            <a:ext cx="6586489" cy="3785419"/>
          </a:xfrm>
        </p:spPr>
        <p:txBody>
          <a:bodyPr>
            <a:normAutofit/>
          </a:bodyPr>
          <a:lstStyle/>
          <a:p>
            <a:endParaRPr lang="en-US" sz="2400" dirty="0"/>
          </a:p>
        </p:txBody>
      </p:sp>
    </p:spTree>
    <p:extLst>
      <p:ext uri="{BB962C8B-B14F-4D97-AF65-F5344CB8AC3E}">
        <p14:creationId xmlns:p14="http://schemas.microsoft.com/office/powerpoint/2010/main" val="1526379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t="7658" r="38448" b="14705"/>
          <a:stretch/>
        </p:blipFill>
        <p:spPr>
          <a:xfrm>
            <a:off x="2538484" y="204717"/>
            <a:ext cx="3776091" cy="6550492"/>
          </a:xfrm>
        </p:spPr>
      </p:pic>
    </p:spTree>
    <p:extLst>
      <p:ext uri="{BB962C8B-B14F-4D97-AF65-F5344CB8AC3E}">
        <p14:creationId xmlns:p14="http://schemas.microsoft.com/office/powerpoint/2010/main" val="473783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Self </a:t>
            </a:r>
            <a:r>
              <a:rPr lang="da-DK" dirty="0" err="1"/>
              <a:t>efficacy</a:t>
            </a:r>
            <a:endParaRPr lang="da-DK" dirty="0"/>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68" t="2037" r="1251"/>
          <a:stretch/>
        </p:blipFill>
        <p:spPr>
          <a:xfrm rot="5400000">
            <a:off x="1539300" y="365594"/>
            <a:ext cx="4990647" cy="7489198"/>
          </a:xfrm>
          <a:prstGeom prst="snip2SameRect">
            <a:avLst>
              <a:gd name="adj1" fmla="val 12695"/>
              <a:gd name="adj2" fmla="val 0"/>
            </a:avLst>
          </a:prstGeom>
        </p:spPr>
      </p:pic>
    </p:spTree>
    <p:extLst>
      <p:ext uri="{BB962C8B-B14F-4D97-AF65-F5344CB8AC3E}">
        <p14:creationId xmlns:p14="http://schemas.microsoft.com/office/powerpoint/2010/main" val="386615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Tillært hjælpeløshed</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571" r="6711" b="1"/>
          <a:stretch/>
        </p:blipFill>
        <p:spPr>
          <a:xfrm rot="5400000">
            <a:off x="1131946" y="599685"/>
            <a:ext cx="4860238" cy="7124131"/>
          </a:xfrm>
        </p:spPr>
      </p:pic>
    </p:spTree>
    <p:extLst>
      <p:ext uri="{BB962C8B-B14F-4D97-AF65-F5344CB8AC3E}">
        <p14:creationId xmlns:p14="http://schemas.microsoft.com/office/powerpoint/2010/main" val="269930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Stigmatisering</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15294" t="10376" r="3924"/>
          <a:stretch/>
        </p:blipFill>
        <p:spPr>
          <a:xfrm rot="5400000">
            <a:off x="3091150" y="390819"/>
            <a:ext cx="4944049" cy="7543788"/>
          </a:xfrm>
        </p:spPr>
      </p:pic>
    </p:spTree>
    <p:extLst>
      <p:ext uri="{BB962C8B-B14F-4D97-AF65-F5344CB8AC3E}">
        <p14:creationId xmlns:p14="http://schemas.microsoft.com/office/powerpoint/2010/main" val="3457769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Afledte vanskeligheder</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t="31935" r="15780" b="-8339"/>
          <a:stretch/>
        </p:blipFill>
        <p:spPr>
          <a:xfrm>
            <a:off x="2234856" y="1228969"/>
            <a:ext cx="4971161" cy="6202237"/>
          </a:xfrm>
          <a:prstGeom prst="snip1Rect">
            <a:avLst>
              <a:gd name="adj" fmla="val 35895"/>
            </a:avLst>
          </a:prstGeom>
        </p:spPr>
      </p:pic>
    </p:spTree>
    <p:extLst>
      <p:ext uri="{BB962C8B-B14F-4D97-AF65-F5344CB8AC3E}">
        <p14:creationId xmlns:p14="http://schemas.microsoft.com/office/powerpoint/2010/main" val="551051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motiverer vi</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9216" t="36095" r="8238" b="16858"/>
          <a:stretch/>
        </p:blipFill>
        <p:spPr>
          <a:xfrm rot="5400000">
            <a:off x="1548111" y="1438935"/>
            <a:ext cx="5092434" cy="5268036"/>
          </a:xfrm>
        </p:spPr>
      </p:pic>
    </p:spTree>
    <p:extLst>
      <p:ext uri="{BB962C8B-B14F-4D97-AF65-F5344CB8AC3E}">
        <p14:creationId xmlns:p14="http://schemas.microsoft.com/office/powerpoint/2010/main" val="4232582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Tid til teknisk support??</a:t>
            </a:r>
          </a:p>
        </p:txBody>
      </p:sp>
      <p:sp>
        <p:nvSpPr>
          <p:cNvPr id="3" name="Pladsholder til indhold 2"/>
          <p:cNvSpPr>
            <a:spLocks noGrp="1"/>
          </p:cNvSpPr>
          <p:nvPr>
            <p:ph idx="1"/>
          </p:nvPr>
        </p:nvSpPr>
        <p:spPr/>
        <p:txBody>
          <a:bodyPr/>
          <a:lstStyle/>
          <a:p>
            <a:endParaRPr lang="da-DK" dirty="0"/>
          </a:p>
        </p:txBody>
      </p:sp>
    </p:spTree>
    <p:extLst>
      <p:ext uri="{BB962C8B-B14F-4D97-AF65-F5344CB8AC3E}">
        <p14:creationId xmlns:p14="http://schemas.microsoft.com/office/powerpoint/2010/main" val="153249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Links</a:t>
            </a:r>
          </a:p>
        </p:txBody>
      </p:sp>
      <p:sp>
        <p:nvSpPr>
          <p:cNvPr id="3" name="Pladsholder til indhold 2"/>
          <p:cNvSpPr>
            <a:spLocks noGrp="1"/>
          </p:cNvSpPr>
          <p:nvPr>
            <p:ph idx="1"/>
          </p:nvPr>
        </p:nvSpPr>
        <p:spPr/>
        <p:txBody>
          <a:bodyPr>
            <a:normAutofit fontScale="92500" lnSpcReduction="10000"/>
          </a:bodyPr>
          <a:lstStyle/>
          <a:p>
            <a:r>
              <a:rPr lang="da-DK" dirty="0">
                <a:hlinkClick r:id="rId2"/>
              </a:rPr>
              <a:t>www.f-e.dk</a:t>
            </a:r>
            <a:endParaRPr lang="da-DK" dirty="0"/>
          </a:p>
          <a:p>
            <a:r>
              <a:rPr lang="da-DK" dirty="0">
                <a:hlinkClick r:id="rId3"/>
              </a:rPr>
              <a:t>www.margitgade.dk</a:t>
            </a:r>
            <a:endParaRPr lang="da-DK" dirty="0"/>
          </a:p>
          <a:p>
            <a:r>
              <a:rPr lang="da-DK" dirty="0">
                <a:hlinkClick r:id="rId4"/>
              </a:rPr>
              <a:t>https://www.youtube.com/watch?v=TEVZUpJdhNs</a:t>
            </a:r>
            <a:r>
              <a:rPr lang="da-DK" dirty="0"/>
              <a:t> </a:t>
            </a:r>
          </a:p>
          <a:p>
            <a:pPr marL="0" indent="0">
              <a:buNone/>
            </a:pPr>
            <a:endParaRPr lang="da-DK" dirty="0"/>
          </a:p>
          <a:p>
            <a:r>
              <a:rPr lang="da-DK" dirty="0">
                <a:hlinkClick r:id="rId5"/>
              </a:rPr>
              <a:t>link til skriverammer</a:t>
            </a:r>
            <a:endParaRPr lang="da-DK" dirty="0"/>
          </a:p>
          <a:p>
            <a:pPr marL="0" indent="0">
              <a:buNone/>
            </a:pPr>
            <a:r>
              <a:rPr lang="da-DK" dirty="0"/>
              <a:t>Jeg vil rigtig gerne at I downloader mappen med skriveskabeloner til jeres egen pc, så der ikke er nogen der ved en fejl kommer til at skrive i originalerne. På forhånd tak.</a:t>
            </a:r>
          </a:p>
          <a:p>
            <a:pPr marL="0" indent="0">
              <a:buNone/>
            </a:pPr>
            <a:endParaRPr lang="da-DK" dirty="0"/>
          </a:p>
          <a:p>
            <a:pPr marL="0" indent="0">
              <a:buNone/>
            </a:pPr>
            <a:r>
              <a:rPr lang="da-DK" dirty="0"/>
              <a:t>Har I spørgsmål til mig så skriv på </a:t>
            </a:r>
            <a:r>
              <a:rPr lang="da-DK" dirty="0">
                <a:hlinkClick r:id="rId6"/>
              </a:rPr>
              <a:t>te@f-e.dk</a:t>
            </a:r>
            <a:r>
              <a:rPr lang="da-DK" dirty="0"/>
              <a:t> </a:t>
            </a:r>
          </a:p>
          <a:p>
            <a:endParaRPr lang="da-DK" dirty="0"/>
          </a:p>
        </p:txBody>
      </p:sp>
    </p:spTree>
    <p:extLst>
      <p:ext uri="{BB962C8B-B14F-4D97-AF65-F5344CB8AC3E}">
        <p14:creationId xmlns:p14="http://schemas.microsoft.com/office/powerpoint/2010/main" val="965249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Undervisningen på FE</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2503" t="17285" r="4275"/>
          <a:stretch/>
        </p:blipFill>
        <p:spPr>
          <a:xfrm rot="5400000">
            <a:off x="2477415" y="293777"/>
            <a:ext cx="4697559" cy="7298129"/>
          </a:xfrm>
        </p:spPr>
      </p:pic>
    </p:spTree>
    <p:extLst>
      <p:ext uri="{BB962C8B-B14F-4D97-AF65-F5344CB8AC3E}">
        <p14:creationId xmlns:p14="http://schemas.microsoft.com/office/powerpoint/2010/main" val="73236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Hvad får eleverne med</a:t>
            </a:r>
            <a:br>
              <a:rPr lang="da-DK" dirty="0"/>
            </a:br>
            <a:r>
              <a:rPr lang="da-DK" dirty="0"/>
              <a:t>fra et år på </a:t>
            </a:r>
            <a:br>
              <a:rPr lang="da-DK" dirty="0"/>
            </a:br>
            <a:r>
              <a:rPr lang="da-DK" dirty="0"/>
              <a:t>ordblindeefterskole?</a:t>
            </a:r>
          </a:p>
        </p:txBody>
      </p:sp>
      <p:pic>
        <p:nvPicPr>
          <p:cNvPr id="6" name="Pladsholder til indhold 5"/>
          <p:cNvPicPr>
            <a:picLocks noGrp="1" noChangeAspect="1"/>
          </p:cNvPicPr>
          <p:nvPr>
            <p:ph idx="1"/>
          </p:nvPr>
        </p:nvPicPr>
        <p:blipFill rotWithShape="1">
          <a:blip r:embed="rId3">
            <a:extLst>
              <a:ext uri="{28A0092B-C50C-407E-A947-70E740481C1C}">
                <a14:useLocalDpi xmlns:a14="http://schemas.microsoft.com/office/drawing/2010/main" val="0"/>
              </a:ext>
            </a:extLst>
          </a:blip>
          <a:srcRect l="22587" t="28321" r="7517"/>
          <a:stretch/>
        </p:blipFill>
        <p:spPr>
          <a:xfrm rot="5400000">
            <a:off x="2381531" y="962169"/>
            <a:ext cx="4614582" cy="6508348"/>
          </a:xfrm>
        </p:spPr>
      </p:pic>
    </p:spTree>
    <p:extLst>
      <p:ext uri="{BB962C8B-B14F-4D97-AF65-F5344CB8AC3E}">
        <p14:creationId xmlns:p14="http://schemas.microsoft.com/office/powerpoint/2010/main" val="2220520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En LST-værktøjskasse</a:t>
            </a:r>
          </a:p>
        </p:txBody>
      </p:sp>
      <p:pic>
        <p:nvPicPr>
          <p:cNvPr id="4" name="Pladsholder til indhold 3"/>
          <p:cNvPicPr>
            <a:picLocks noGrp="1" noChangeAspect="1"/>
          </p:cNvPicPr>
          <p:nvPr>
            <p:ph idx="1"/>
          </p:nvPr>
        </p:nvPicPr>
        <p:blipFill>
          <a:blip r:embed="rId3"/>
          <a:stretch>
            <a:fillRect/>
          </a:stretch>
        </p:blipFill>
        <p:spPr>
          <a:xfrm>
            <a:off x="2917759" y="1825625"/>
            <a:ext cx="6356481" cy="4351338"/>
          </a:xfrm>
          <a:prstGeom prst="rect">
            <a:avLst/>
          </a:prstGeom>
        </p:spPr>
      </p:pic>
    </p:spTree>
    <p:extLst>
      <p:ext uri="{BB962C8B-B14F-4D97-AF65-F5344CB8AC3E}">
        <p14:creationId xmlns:p14="http://schemas.microsoft.com/office/powerpoint/2010/main" val="560435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frigiver vi </a:t>
            </a:r>
            <a:br>
              <a:rPr lang="da-DK" dirty="0"/>
            </a:br>
            <a:r>
              <a:rPr lang="da-DK" dirty="0"/>
              <a:t>elevens ressourcer</a:t>
            </a:r>
          </a:p>
        </p:txBody>
      </p:sp>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l="2522" t="43940" r="14023" b="-472"/>
          <a:stretch/>
        </p:blipFill>
        <p:spPr>
          <a:xfrm>
            <a:off x="7119619" y="2060812"/>
            <a:ext cx="4695244" cy="43742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Billede 4"/>
          <p:cNvPicPr>
            <a:picLocks noChangeAspect="1"/>
          </p:cNvPicPr>
          <p:nvPr/>
        </p:nvPicPr>
        <p:blipFill rotWithShape="1">
          <a:blip r:embed="rId3">
            <a:extLst>
              <a:ext uri="{28A0092B-C50C-407E-A947-70E740481C1C}">
                <a14:useLocalDpi xmlns:a14="http://schemas.microsoft.com/office/drawing/2010/main" val="0"/>
              </a:ext>
            </a:extLst>
          </a:blip>
          <a:srcRect r="19256" b="57811"/>
          <a:stretch/>
        </p:blipFill>
        <p:spPr>
          <a:xfrm>
            <a:off x="266558" y="2060813"/>
            <a:ext cx="6087195" cy="43742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486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Pladsholder til indhold 3"/>
          <p:cNvPicPr>
            <a:picLocks noGrp="1" noChangeAspect="1"/>
          </p:cNvPicPr>
          <p:nvPr>
            <p:ph idx="1"/>
          </p:nvPr>
        </p:nvPicPr>
        <p:blipFill rotWithShape="1">
          <a:blip r:embed="rId3"/>
          <a:srcRect r="1786"/>
          <a:stretch/>
        </p:blipFill>
        <p:spPr>
          <a:xfrm>
            <a:off x="2241050" y="1934807"/>
            <a:ext cx="6848360" cy="4351338"/>
          </a:xfrm>
          <a:prstGeom prst="rect">
            <a:avLst/>
          </a:prstGeom>
        </p:spPr>
      </p:pic>
    </p:spTree>
    <p:extLst>
      <p:ext uri="{BB962C8B-B14F-4D97-AF65-F5344CB8AC3E}">
        <p14:creationId xmlns:p14="http://schemas.microsoft.com/office/powerpoint/2010/main" val="3564243140"/>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1378</TotalTime>
  <Words>2287</Words>
  <Application>Microsoft Office PowerPoint</Application>
  <PresentationFormat>Widescreen</PresentationFormat>
  <Paragraphs>215</Paragraphs>
  <Slides>49</Slides>
  <Notes>31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49</vt:i4>
      </vt:variant>
    </vt:vector>
  </HeadingPairs>
  <TitlesOfParts>
    <vt:vector size="54" baseType="lpstr">
      <vt:lpstr>Arial</vt:lpstr>
      <vt:lpstr>Calibri</vt:lpstr>
      <vt:lpstr>Calibri Light</vt:lpstr>
      <vt:lpstr>Informal Roman</vt:lpstr>
      <vt:lpstr>Office-tema</vt:lpstr>
      <vt:lpstr>Tale-til-tekst teknologi og inklusion</vt:lpstr>
      <vt:lpstr>Workshoppens program</vt:lpstr>
      <vt:lpstr>Thea Ebdrup Nørgaard</vt:lpstr>
      <vt:lpstr>Inklusion af ordblinde i skolens skriftsprogs- fællesskab: What to do?</vt:lpstr>
      <vt:lpstr>Undervisningen på FE</vt:lpstr>
      <vt:lpstr>Hvad får eleverne med fra et år på  ordblindeefterskole?</vt:lpstr>
      <vt:lpstr>En LST-værktøjskasse</vt:lpstr>
      <vt:lpstr>Hvordan frigiver vi  elevens ressourcer</vt:lpstr>
      <vt:lpstr>PowerPoint-præsentation</vt:lpstr>
      <vt:lpstr>Et kig i værktøjskassen</vt:lpstr>
      <vt:lpstr>Oplæsning</vt:lpstr>
      <vt:lpstr>Skrivning</vt:lpstr>
      <vt:lpstr>Diktering lige ved hånden</vt:lpstr>
      <vt:lpstr>Gallup</vt:lpstr>
      <vt:lpstr>PowerPoint-præsentation</vt:lpstr>
      <vt:lpstr>PowerPoint-præsentation</vt:lpstr>
      <vt:lpstr>PowerPoint-præsentation</vt:lpstr>
      <vt:lpstr>Skyen</vt:lpstr>
      <vt:lpstr>Delte mapper</vt:lpstr>
      <vt:lpstr>skriveskabeloner</vt:lpstr>
      <vt:lpstr>PowerPoint-præsentation</vt:lpstr>
      <vt:lpstr>Snak med sidemakker</vt:lpstr>
      <vt:lpstr>Skriftlig fremstilling</vt:lpstr>
      <vt:lpstr>PowerPoint-præsentation</vt:lpstr>
      <vt:lpstr>BigBrother is watching</vt:lpstr>
      <vt:lpstr>Jeres hverdag?</vt:lpstr>
      <vt:lpstr>Jeres hverdag?</vt:lpstr>
      <vt:lpstr>Nye udfordringer</vt:lpstr>
      <vt:lpstr>PowerPoint-præsentation</vt:lpstr>
      <vt:lpstr>PowerPoint-præsentation</vt:lpstr>
      <vt:lpstr>Mobilisering af  ”forestillingsskabeloner”</vt:lpstr>
      <vt:lpstr>Fremkaldelse af brugbar viden</vt:lpstr>
      <vt:lpstr>Sproglige bearbejdsnings- processer</vt:lpstr>
      <vt:lpstr>Mirakelkuren?</vt:lpstr>
      <vt:lpstr>PowerPoint-præsentation</vt:lpstr>
      <vt:lpstr>Didaktisk diskusion Hvor tidligt og hvordan?</vt:lpstr>
      <vt:lpstr>Elevtype</vt:lpstr>
      <vt:lpstr>Elevtype</vt:lpstr>
      <vt:lpstr>Grad af handicap</vt:lpstr>
      <vt:lpstr>Anderledes og udenfor?</vt:lpstr>
      <vt:lpstr>PowerPoint-præsentation</vt:lpstr>
      <vt:lpstr>PowerPoint-præsentation</vt:lpstr>
      <vt:lpstr>Self efficacy</vt:lpstr>
      <vt:lpstr>Tillært hjælpeløshed</vt:lpstr>
      <vt:lpstr>Stigmatisering</vt:lpstr>
      <vt:lpstr>Afledte vanskeligheder</vt:lpstr>
      <vt:lpstr>Hvordan motiverer vi</vt:lpstr>
      <vt:lpstr>Tid til teknisk support??</vt:lpstr>
      <vt:lpstr>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Hjælp til selvhjælp</dc:title>
  <dc:creator>Thea Ebdrup Nørgaard</dc:creator>
  <cp:lastModifiedBy>Thea Ebdrup Nørgaard</cp:lastModifiedBy>
  <cp:revision>60</cp:revision>
  <dcterms:created xsi:type="dcterms:W3CDTF">2016-10-26T07:14:11Z</dcterms:created>
  <dcterms:modified xsi:type="dcterms:W3CDTF">2017-04-20T08:19:43Z</dcterms:modified>
</cp:coreProperties>
</file>